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ea against sky at sunset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ea against sky at sunset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each and sea at sunset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each and sea at sunset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" name="Aa"/>
          <p:cNvSpPr txBox="1"/>
          <p:nvPr/>
        </p:nvSpPr>
        <p:spPr>
          <a:xfrm>
            <a:off x="4543358" y="12447524"/>
            <a:ext cx="813919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Sea against sky at sunset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ea against sky at sunset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roup 8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8</a:t>
            </a:r>
          </a:p>
        </p:txBody>
      </p:sp>
      <p:sp>
        <p:nvSpPr>
          <p:cNvPr id="173" name="Knowledge Gradient for Constrained Problems"/>
          <p:cNvSpPr txBox="1"/>
          <p:nvPr>
            <p:ph type="ctrTitle"/>
          </p:nvPr>
        </p:nvSpPr>
        <p:spPr>
          <a:xfrm>
            <a:off x="1219199" y="2358460"/>
            <a:ext cx="21945601" cy="4267201"/>
          </a:xfrm>
          <a:prstGeom prst="rect">
            <a:avLst/>
          </a:prstGeom>
        </p:spPr>
        <p:txBody>
          <a:bodyPr/>
          <a:lstStyle>
            <a:lvl1pPr defTabSz="1584959">
              <a:defRPr spc="-83" sz="8320"/>
            </a:lvl1pPr>
          </a:lstStyle>
          <a:p>
            <a:pPr/>
            <a:r>
              <a:t>Knowledge Gradient for Constrained Problems</a:t>
            </a:r>
          </a:p>
        </p:txBody>
      </p:sp>
      <p:pic>
        <p:nvPicPr>
          <p:cNvPr id="174" name="Screenshot 2025-10-14 at 23.30.46.png" descr="Screenshot 2025-10-14 at 23.30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2380" y="6634873"/>
            <a:ext cx="4959240" cy="489299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https://emruur.github.io/BOLeiden/"/>
          <p:cNvSpPr txBox="1"/>
          <p:nvPr/>
        </p:nvSpPr>
        <p:spPr>
          <a:xfrm>
            <a:off x="7860909" y="5679990"/>
            <a:ext cx="9023809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https://emruur.github.io/BOLeiden/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12087986" y="12700000"/>
            <a:ext cx="21564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iscretization and Linear-Envelope - 3"/>
          <p:cNvSpPr txBox="1"/>
          <p:nvPr/>
        </p:nvSpPr>
        <p:spPr>
          <a:xfrm>
            <a:off x="3212668" y="1022417"/>
            <a:ext cx="17958664" cy="299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Discretization and Linear-Envelope - 3</a:t>
            </a:r>
          </a:p>
        </p:txBody>
      </p:sp>
      <p:sp>
        <p:nvSpPr>
          <p:cNvPr id="255" name="Scott et al 2011"/>
          <p:cNvSpPr txBox="1"/>
          <p:nvPr/>
        </p:nvSpPr>
        <p:spPr>
          <a:xfrm>
            <a:off x="10298633" y="2560140"/>
            <a:ext cx="3786734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Scott et al 2011</a:t>
            </a:r>
          </a:p>
        </p:txBody>
      </p:sp>
      <p:pic>
        <p:nvPicPr>
          <p:cNvPr id="256" name="frame_02.jpg" descr="frame_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9537" y="6377121"/>
            <a:ext cx="17244926" cy="689797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For each discrete point  , an updated posterior mean formulation is obtained using the reparameterization trick"/>
          <p:cNvSpPr txBox="1"/>
          <p:nvPr/>
        </p:nvSpPr>
        <p:spPr>
          <a:xfrm>
            <a:off x="2457481" y="4184725"/>
            <a:ext cx="19469038" cy="2720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For each discrete point </a:t>
            </a:r>
            <a14:m>
              <m:oMath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t>, an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updated posterior mean</a:t>
            </a:r>
            <a:r>
              <a:t> formulation is obtained using the reparameterization trick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iscretization and Linear-Envelope - 4"/>
          <p:cNvSpPr txBox="1"/>
          <p:nvPr/>
        </p:nvSpPr>
        <p:spPr>
          <a:xfrm>
            <a:off x="3197199" y="1022417"/>
            <a:ext cx="17989602" cy="299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Discretization and Linear-Envelope - 4</a:t>
            </a:r>
          </a:p>
        </p:txBody>
      </p:sp>
      <p:sp>
        <p:nvSpPr>
          <p:cNvPr id="261" name="Scott et al 2011"/>
          <p:cNvSpPr txBox="1"/>
          <p:nvPr/>
        </p:nvSpPr>
        <p:spPr>
          <a:xfrm>
            <a:off x="10298633" y="2560140"/>
            <a:ext cx="3786734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Scott et al 2011</a:t>
            </a:r>
          </a:p>
        </p:txBody>
      </p:sp>
      <p:pic>
        <p:nvPicPr>
          <p:cNvPr id="262" name="frame_08.jpg" descr="frame_0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9537" y="6377121"/>
            <a:ext cx="17244926" cy="689797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We have obtained linear expressions that describe the updated  posterior mean   at every discrete point."/>
          <p:cNvSpPr txBox="1"/>
          <p:nvPr/>
        </p:nvSpPr>
        <p:spPr>
          <a:xfrm>
            <a:off x="2457481" y="4184725"/>
            <a:ext cx="19469038" cy="2720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We have obtained linear expressions that describe the updated  posterior mean </a:t>
            </a:r>
            <a14:m>
              <m:oMath>
                <m:sSubSup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  <m:sup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at every discrete point.  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12033503" y="12700000"/>
            <a:ext cx="31699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Discretization and Linear-Envelope -5"/>
          <p:cNvSpPr txBox="1"/>
          <p:nvPr/>
        </p:nvSpPr>
        <p:spPr>
          <a:xfrm>
            <a:off x="3303879" y="1022417"/>
            <a:ext cx="17776242" cy="299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Discretization and Linear-Envelope -5</a:t>
            </a:r>
          </a:p>
        </p:txBody>
      </p:sp>
      <p:sp>
        <p:nvSpPr>
          <p:cNvPr id="267" name="Scott et al 2011"/>
          <p:cNvSpPr txBox="1"/>
          <p:nvPr/>
        </p:nvSpPr>
        <p:spPr>
          <a:xfrm>
            <a:off x="10298633" y="2560140"/>
            <a:ext cx="3786734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Scott et al 2011</a:t>
            </a:r>
          </a:p>
        </p:txBody>
      </p:sp>
      <p:pic>
        <p:nvPicPr>
          <p:cNvPr id="268" name="frame_09.jpg" descr="frame_0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9537" y="6377121"/>
            <a:ext cx="17244926" cy="689797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aking the maximum of these linear functions yields a piecewise-linear envelope representing"/>
          <p:cNvSpPr txBox="1"/>
          <p:nvPr/>
        </p:nvSpPr>
        <p:spPr>
          <a:xfrm>
            <a:off x="2457481" y="4036870"/>
            <a:ext cx="19469038" cy="30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Taking the maximum of these linear functions yields a piecewise-linear envelope representing</a:t>
            </a:r>
            <a14:m>
              <m:oMath>
                <m:limLow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max</m:t>
                    </m:r>
                  </m:e>
                  <m:lim>
                    <m:sSup>
                      <m:e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e>
                        <m:r>
                          <m:rPr>
                            <m:scr m:val="script"/>
                          </m:rP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lim>
                </m:limLow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{</m:t>
                </m:r>
                <m:sSubSup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  <m:sup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xfrm>
            <a:off x="12013819" y="12700000"/>
            <a:ext cx="35636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iscretization and Linear-Envelope -6"/>
          <p:cNvSpPr txBox="1"/>
          <p:nvPr/>
        </p:nvSpPr>
        <p:spPr>
          <a:xfrm>
            <a:off x="3259607" y="1022417"/>
            <a:ext cx="17864786" cy="299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Discretization and Linear-Envelope -6</a:t>
            </a:r>
          </a:p>
        </p:txBody>
      </p:sp>
      <p:sp>
        <p:nvSpPr>
          <p:cNvPr id="273" name="Scott et al 2011"/>
          <p:cNvSpPr txBox="1"/>
          <p:nvPr/>
        </p:nvSpPr>
        <p:spPr>
          <a:xfrm>
            <a:off x="10298633" y="2560140"/>
            <a:ext cx="3786734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Scott et al 2011</a:t>
            </a:r>
          </a:p>
        </p:txBody>
      </p:sp>
      <p:pic>
        <p:nvPicPr>
          <p:cNvPr id="274" name="frame_09.jpg" descr="frame_09.jpg"/>
          <p:cNvPicPr>
            <a:picLocks noChangeAspect="1"/>
          </p:cNvPicPr>
          <p:nvPr/>
        </p:nvPicPr>
        <p:blipFill>
          <a:blip r:embed="rId2">
            <a:extLst/>
          </a:blip>
          <a:srcRect l="51198" t="0" r="0" b="0"/>
          <a:stretch>
            <a:fillRect/>
          </a:stretch>
        </p:blipFill>
        <p:spPr>
          <a:xfrm>
            <a:off x="13127168" y="4096164"/>
            <a:ext cx="10791575" cy="8845325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he linear envolope  is parametirized by   which is the probability of that maximum happening."/>
          <p:cNvSpPr txBox="1"/>
          <p:nvPr/>
        </p:nvSpPr>
        <p:spPr>
          <a:xfrm>
            <a:off x="846099" y="4350405"/>
            <a:ext cx="10361601" cy="236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The linear envolope</a:t>
            </a:r>
            <a14:m>
              <m:oMath>
                <m:limLow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max</m:t>
                    </m:r>
                  </m:e>
                  <m:lim>
                    <m:sSup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e>
                        <m:r>
                          <m:rPr>
                            <m:scr m:val="script"/>
                          </m:rP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lim>
                </m:limLow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{</m:t>
                </m:r>
                <m:sSubSup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e>
                  <m:sub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  <m: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t> is parametirized by </a:t>
            </a:r>
            <a14:m>
              <m:oMath>
                <m:sSub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</m:sSub>
              </m:oMath>
            </a14:m>
            <a:r>
              <a:t> which is the probability of that maximum happening. </a:t>
            </a:r>
          </a:p>
        </p:txBody>
      </p:sp>
      <p:sp>
        <p:nvSpPr>
          <p:cNvPr id="276" name="We can integrate this linear envolope with respect to   to obtain"/>
          <p:cNvSpPr txBox="1"/>
          <p:nvPr/>
        </p:nvSpPr>
        <p:spPr>
          <a:xfrm>
            <a:off x="846099" y="6856659"/>
            <a:ext cx="10361601" cy="263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We can integrate this linear envolope with respect to </a:t>
            </a:r>
            <a14:m>
              <m:oMath>
                <m:sSub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</m:sSub>
              </m:oMath>
            </a14:m>
            <a:r>
              <a:t> to obtain </a:t>
            </a:r>
            <a14:m>
              <m:oMath>
                <m:sSub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sSub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sub>
                </m:sSub>
                <m:d>
                  <m:dPr>
                    <m:ctrlP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limLow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e>
                            <m:r>
                              <a:rPr xmlns:a="http://schemas.openxmlformats.org/drawingml/2006/main"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xmlns:a="http://schemas.openxmlformats.org/drawingml/2006/main"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e>
                            <m:r>
                              <m:rPr>
                                <m:scr m:val="script"/>
                              </m:rPr>
                              <a:rPr xmlns:a="http://schemas.openxmlformats.org/drawingml/2006/main"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xmlns:a="http://schemas.openxmlformats.org/drawingml/2006/main"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lim>
                    </m:limLow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Sup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e>
                </m:d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</m:oMath>
            </a14:m>
          </a:p>
        </p:txBody>
      </p:sp>
      <p:sp>
        <p:nvSpPr>
          <p:cNvPr id="277" name="Above quantity allows us to compute KG since the max of the old posterior can be taken out of the expectation."/>
          <p:cNvSpPr txBox="1"/>
          <p:nvPr/>
        </p:nvSpPr>
        <p:spPr>
          <a:xfrm>
            <a:off x="631184" y="9631238"/>
            <a:ext cx="10791430" cy="2520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Above quantity allows us to compute KG since the max of the old posterior can be taken out of the expectation. </a:t>
            </a:r>
            <a14:m>
              <m:oMath>
                <m:r>
                  <m:rPr>
                    <m:sty m:val="p"/>
                  </m:rP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KG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d>
                  <m:dPr>
                    <m:ctrlP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limLow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e>
                            <m:r>
                              <a:rPr xmlns:a="http://schemas.openxmlformats.org/drawingml/2006/main"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xmlns:a="http://schemas.openxmlformats.org/drawingml/2006/main"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xmlns:a="http://schemas.openxmlformats.org/drawingml/2006/main"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cr m:val="script"/>
                          </m:rP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lim>
                    </m:limLow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Sup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</m:d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limLow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max</m:t>
                    </m:r>
                  </m:e>
                  <m:lim>
                    <m:sSup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cr m:val="script"/>
                      </m:rP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lim>
                </m:limLow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{</m:t>
                </m:r>
                <m:sSubSup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e>
                  <m:sub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  <m: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bSup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}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</m:oMath>
            </a14:m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xfrm>
            <a:off x="12007469" y="12700000"/>
            <a:ext cx="36906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High Value Linear Envelope  - 1"/>
          <p:cNvSpPr txBox="1"/>
          <p:nvPr/>
        </p:nvSpPr>
        <p:spPr>
          <a:xfrm>
            <a:off x="5440443" y="781709"/>
            <a:ext cx="14224864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High Value Linear Envelope  - 1</a:t>
            </a:r>
          </a:p>
        </p:txBody>
      </p:sp>
      <p:sp>
        <p:nvSpPr>
          <p:cNvPr id="281" name="Pearce et al. [2020]"/>
          <p:cNvSpPr txBox="1"/>
          <p:nvPr/>
        </p:nvSpPr>
        <p:spPr>
          <a:xfrm>
            <a:off x="9752406" y="2401292"/>
            <a:ext cx="4879188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Pearce et al. [2020]</a:t>
            </a:r>
          </a:p>
        </p:txBody>
      </p:sp>
      <p:sp>
        <p:nvSpPr>
          <p:cNvPr id="282" name="Fixed discretization grows with number of dimensions…"/>
          <p:cNvSpPr txBox="1"/>
          <p:nvPr/>
        </p:nvSpPr>
        <p:spPr>
          <a:xfrm>
            <a:off x="1875679" y="3723131"/>
            <a:ext cx="20493886" cy="456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46100" indent="-546100">
              <a:buSzPct val="150000"/>
              <a:buChar char="•"/>
            </a:pPr>
            <a:r>
              <a:t>Fixed discretization grows with number of dimensions</a:t>
            </a:r>
          </a:p>
          <a:p>
            <a:pPr marL="546100" indent="-546100">
              <a:buSzPct val="150000"/>
              <a:buChar char="•"/>
            </a:pPr>
            <a:r>
              <a:t>Many of the points don’t contribute to the max</a:t>
            </a:r>
          </a:p>
          <a:p>
            <a:pPr marL="546100" indent="-546100">
              <a:buSzPct val="150000"/>
              <a:buChar char="•"/>
            </a:pPr>
            <a:r>
              <a:t>Pearce et al. propose a different way of discretazing the domain where all discretization points contribute to the max and number of points don’t grow with number of dimensions</a:t>
            </a:r>
          </a:p>
        </p:txBody>
      </p:sp>
      <p:pic>
        <p:nvPicPr>
          <p:cNvPr id="283" name="frame_09.jpg" descr="frame_0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0717" y="8732245"/>
            <a:ext cx="9579857" cy="3831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frame_04.jpg" descr="frame_0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49442" y="8732245"/>
            <a:ext cx="9579858" cy="383194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Line"/>
          <p:cNvSpPr/>
          <p:nvPr/>
        </p:nvSpPr>
        <p:spPr>
          <a:xfrm>
            <a:off x="11492111" y="10648216"/>
            <a:ext cx="1261021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6" name="Slide Number"/>
          <p:cNvSpPr txBox="1"/>
          <p:nvPr>
            <p:ph type="sldNum" sz="quarter" idx="2"/>
          </p:nvPr>
        </p:nvSpPr>
        <p:spPr>
          <a:xfrm>
            <a:off x="12008358" y="12700000"/>
            <a:ext cx="36728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High Value Linear Envelope - 2"/>
          <p:cNvSpPr txBox="1"/>
          <p:nvPr/>
        </p:nvSpPr>
        <p:spPr>
          <a:xfrm>
            <a:off x="5428708" y="781709"/>
            <a:ext cx="14248334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High Value Linear Envelope - 2</a:t>
            </a:r>
          </a:p>
        </p:txBody>
      </p:sp>
      <p:sp>
        <p:nvSpPr>
          <p:cNvPr id="289" name="Pearce et al. [2020]"/>
          <p:cNvSpPr txBox="1"/>
          <p:nvPr/>
        </p:nvSpPr>
        <p:spPr>
          <a:xfrm>
            <a:off x="9752406" y="2401292"/>
            <a:ext cx="4879188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Pearce et al. [2020]</a:t>
            </a:r>
          </a:p>
        </p:txBody>
      </p:sp>
      <p:sp>
        <p:nvSpPr>
          <p:cNvPr id="290" name="Select a few quantiles of the standard normal variable  , for example  . These correspond to possible realizations of the future observation…"/>
          <p:cNvSpPr txBox="1"/>
          <p:nvPr/>
        </p:nvSpPr>
        <p:spPr>
          <a:xfrm>
            <a:off x="1945057" y="3964815"/>
            <a:ext cx="20493887" cy="2392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46100" indent="-546100">
              <a:buSzPct val="150000"/>
              <a:buChar char="•"/>
              <a:defRPr sz="3000"/>
            </a:pPr>
            <a:r>
              <a:t>Select a few quantiles of the standard normal variable </a:t>
            </a:r>
            <a14:m>
              <m:oMath>
                <m:sSub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</m:sSub>
              </m:oMath>
            </a14:m>
            <a:r>
              <a:t>, for example </a:t>
            </a:r>
            <a14:m>
              <m:oMath>
                <m:sSub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</m:sSub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{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1,0,1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t>. These correspond to possible realizations of the future observation </a:t>
            </a:r>
            <a14:m>
              <m:oMath>
                <m:sSup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</a:p>
          <a:p>
            <a:pPr marL="546100" indent="-546100">
              <a:buSzPct val="150000"/>
              <a:buChar char="•"/>
              <a:defRPr sz="3000"/>
            </a:pPr>
            <a:r>
              <a:t>For each sampled value of </a:t>
            </a:r>
            <a14:m>
              <m:oMath>
                <m:sSub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</m:sSub>
              </m:oMath>
            </a14:m>
            <a:r>
              <a:t>, update the GP posterior and obtain the point </a:t>
            </a:r>
            <a14:m>
              <m:oMath>
                <m:sSub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t> that maximizes this updated mean</a:t>
            </a:r>
          </a:p>
        </p:txBody>
      </p:sp>
      <p:pic>
        <p:nvPicPr>
          <p:cNvPr id="291" name="frame_04.jpg" descr="frame_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5615" y="6889046"/>
            <a:ext cx="13652426" cy="6826214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lide Number"/>
          <p:cNvSpPr txBox="1"/>
          <p:nvPr>
            <p:ph type="sldNum" sz="quarter" idx="2"/>
          </p:nvPr>
        </p:nvSpPr>
        <p:spPr>
          <a:xfrm>
            <a:off x="12009627" y="12700000"/>
            <a:ext cx="36474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High Value Linear Envelope  - 3"/>
          <p:cNvSpPr txBox="1"/>
          <p:nvPr/>
        </p:nvSpPr>
        <p:spPr>
          <a:xfrm>
            <a:off x="5337497" y="781709"/>
            <a:ext cx="14430757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High Value Linear Envelope  - 3</a:t>
            </a:r>
          </a:p>
        </p:txBody>
      </p:sp>
      <p:sp>
        <p:nvSpPr>
          <p:cNvPr id="295" name="Pearce et al. [2020]"/>
          <p:cNvSpPr txBox="1"/>
          <p:nvPr/>
        </p:nvSpPr>
        <p:spPr>
          <a:xfrm>
            <a:off x="9752406" y="2401292"/>
            <a:ext cx="4879188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Pearce et al. [2020]</a:t>
            </a:r>
          </a:p>
        </p:txBody>
      </p:sp>
      <p:sp>
        <p:nvSpPr>
          <p:cNvPr id="296" name="Continue with Scott et al. (2011) using the scenario-driven discrete set  :"/>
          <p:cNvSpPr txBox="1"/>
          <p:nvPr/>
        </p:nvSpPr>
        <p:spPr>
          <a:xfrm>
            <a:off x="5286305" y="4298667"/>
            <a:ext cx="20493887" cy="77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46100" indent="-546100">
              <a:buSzPct val="150000"/>
              <a:buChar char="•"/>
              <a:defRPr sz="3000"/>
            </a:pPr>
            <a:r>
              <a:t>Continue with Scott et al. (2011) using the scenario-driven discrete set </a:t>
            </a:r>
            <a14:m>
              <m:oMath>
                <m:sSub>
                  <m:e>
                    <m:r>
                      <m:rPr>
                        <m:scr m:val="script"/>
                      </m:rP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</m:oMath>
            </a14:m>
            <a:r>
              <a:t>:</a:t>
            </a:r>
          </a:p>
        </p:txBody>
      </p:sp>
      <p:pic>
        <p:nvPicPr>
          <p:cNvPr id="297" name="frame_04.jpg" descr="frame_04.jpg"/>
          <p:cNvPicPr>
            <a:picLocks noChangeAspect="1"/>
          </p:cNvPicPr>
          <p:nvPr/>
        </p:nvPicPr>
        <p:blipFill>
          <a:blip r:embed="rId2">
            <a:extLst/>
          </a:blip>
          <a:srcRect l="250" t="0" r="0" b="0"/>
          <a:stretch>
            <a:fillRect/>
          </a:stretch>
        </p:blipFill>
        <p:spPr>
          <a:xfrm>
            <a:off x="3801979" y="5916252"/>
            <a:ext cx="17501655" cy="701824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lide Number"/>
          <p:cNvSpPr txBox="1"/>
          <p:nvPr>
            <p:ph type="sldNum" sz="quarter" idx="2"/>
          </p:nvPr>
        </p:nvSpPr>
        <p:spPr>
          <a:xfrm>
            <a:off x="12005563" y="12700000"/>
            <a:ext cx="37287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onstrained BO Definition"/>
          <p:cNvSpPr txBox="1"/>
          <p:nvPr/>
        </p:nvSpPr>
        <p:spPr>
          <a:xfrm>
            <a:off x="5740450" y="781709"/>
            <a:ext cx="12903100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Constrained BO Definition</a:t>
            </a:r>
          </a:p>
        </p:txBody>
      </p:sp>
      <p:sp>
        <p:nvSpPr>
          <p:cNvPr id="301" name="Equation"/>
          <p:cNvSpPr txBox="1"/>
          <p:nvPr/>
        </p:nvSpPr>
        <p:spPr>
          <a:xfrm>
            <a:off x="6556521" y="4885481"/>
            <a:ext cx="11270957" cy="8170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arg</m:t>
                  </m:r>
                  <m:limLow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</m:e>
                    <m:lim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cr m:val="script"/>
                        </m:r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lim>
                  </m:limLow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nor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s.t.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1,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…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</m:oMath>
              </m:oMathPara>
            </a14:m>
            <a:endParaRPr sz="4400"/>
          </a:p>
        </p:txBody>
      </p:sp>
      <p:sp>
        <p:nvSpPr>
          <p:cNvPr id="302" name="Both the objective   and the constraints   are modeled as independent Gaussian Processes (GPs). At iteration  , their posteriors are described by their respective means and variances:"/>
          <p:cNvSpPr txBox="1"/>
          <p:nvPr/>
        </p:nvSpPr>
        <p:spPr>
          <a:xfrm>
            <a:off x="3529349" y="6351634"/>
            <a:ext cx="17325302" cy="44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000"/>
            </a:pPr>
            <a:r>
              <a:t>Both the objective </a:t>
            </a:r>
            <a14:m>
              <m:oMath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and the constraints </a:t>
            </a:r>
            <a14:m>
              <m:oMath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are modeled as independent Gaussian Processes (GPs). At iteration </a:t>
            </a:r>
            <a14:m>
              <m:oMath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, their posteriors are described by their respective means and variances:</a:t>
            </a:r>
          </a:p>
          <a:p>
            <a:pPr algn="just">
              <a:defRPr sz="4000"/>
            </a:pPr>
          </a:p>
        </p:txBody>
      </p:sp>
      <p:sp>
        <p:nvSpPr>
          <p:cNvPr id="303" name="Equation"/>
          <p:cNvSpPr txBox="1"/>
          <p:nvPr/>
        </p:nvSpPr>
        <p:spPr>
          <a:xfrm>
            <a:off x="3576436" y="10140405"/>
            <a:ext cx="17231128" cy="6804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nor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for the objective, and</m:t>
                  </m:r>
                  <m:sSub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sub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sub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nor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for each constraint.</m:t>
                  </m:r>
                </m:oMath>
              </m:oMathPara>
            </a14:m>
            <a:endParaRPr sz="4400"/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xfrm>
            <a:off x="12017502" y="12700000"/>
            <a:ext cx="34899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robability of Feasibility (PF)"/>
          <p:cNvSpPr txBox="1"/>
          <p:nvPr/>
        </p:nvSpPr>
        <p:spPr>
          <a:xfrm>
            <a:off x="5358002" y="781709"/>
            <a:ext cx="13667995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Probability of Feasibility (PF)</a:t>
            </a:r>
          </a:p>
        </p:txBody>
      </p:sp>
      <p:sp>
        <p:nvSpPr>
          <p:cNvPr id="307" name="Equation"/>
          <p:cNvSpPr txBox="1"/>
          <p:nvPr/>
        </p:nvSpPr>
        <p:spPr>
          <a:xfrm>
            <a:off x="6946491" y="5359031"/>
            <a:ext cx="10491017" cy="17183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m:rPr>
                          <m:nor/>
                        </m:r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PF</m:t>
                      </m:r>
                    </m:e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lim>
                  </m:limUp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lim>
                  </m:limUpp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d>
                    <m:dPr>
                      <m:ctrl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Sup>
                            <m:e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sSub>
                                <m:e>
                                  <m:r>
                                    <a:rPr xmlns:a="http://schemas.openxmlformats.org/drawingml/2006/main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xmlns:a="http://schemas.openxmlformats.org/drawingml/2006/main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  <m:sup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b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e>
                                  <m:r>
                                    <a:rPr xmlns:a="http://schemas.openxmlformats.org/drawingml/2006/main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xmlns:a="http://schemas.openxmlformats.org/drawingml/2006/main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  <m:sup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b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e>
                  </m:d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</m:oMath>
              </m:oMathPara>
            </a14:m>
            <a:endParaRPr sz="4400"/>
          </a:p>
        </p:txBody>
      </p:sp>
      <p:sp>
        <p:nvSpPr>
          <p:cNvPr id="308" name="The probability of feasibility for a candidate design  is defined as the probability that all constraints are satisfied under the current GP models:"/>
          <p:cNvSpPr txBox="1"/>
          <p:nvPr/>
        </p:nvSpPr>
        <p:spPr>
          <a:xfrm>
            <a:off x="2417651" y="3347838"/>
            <a:ext cx="19548699" cy="2665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The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probability of feasibility</a:t>
            </a:r>
            <a:r>
              <a:t> for a candidate design </a:t>
            </a:r>
            <a14:m>
              <m:oMath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is defined as the probability that all constraints are satisfied under the current GP models:</a:t>
            </a:r>
          </a:p>
        </p:txBody>
      </p:sp>
      <p:sp>
        <p:nvSpPr>
          <p:cNvPr id="309" name="The penalized posterior mean— the GP mean of the objective scaled by the probability of feasibility:"/>
          <p:cNvSpPr txBox="1"/>
          <p:nvPr/>
        </p:nvSpPr>
        <p:spPr>
          <a:xfrm>
            <a:off x="2417651" y="7912317"/>
            <a:ext cx="19548698" cy="2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The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penalized posterior mean</a:t>
            </a:r>
            <a:r>
              <a:t>— the GP mean of the objective scaled by the probability of feasibility:</a:t>
            </a:r>
          </a:p>
        </p:txBody>
      </p:sp>
      <p:sp>
        <p:nvSpPr>
          <p:cNvPr id="310" name="Equation"/>
          <p:cNvSpPr txBox="1"/>
          <p:nvPr/>
        </p:nvSpPr>
        <p:spPr>
          <a:xfrm>
            <a:off x="9070574" y="9950831"/>
            <a:ext cx="6242852" cy="8805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arg</m:t>
                  </m:r>
                  <m:limLow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</m:e>
                    <m:lim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cr m:val="script"/>
                        </m:r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lim>
                  </m:limLow>
                  <m:sSub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p>
                    <m:e>
                      <m:r>
                        <m:rPr>
                          <m:nor/>
                        </m:r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PF</m:t>
                      </m:r>
                    </m:e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</m:oMath>
              </m:oMathPara>
            </a14:m>
            <a:endParaRPr sz="4400"/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xfrm>
            <a:off x="12007087" y="12700000"/>
            <a:ext cx="36982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onstrained Knowledge Gradient (cKG) -1"/>
          <p:cNvSpPr txBox="1"/>
          <p:nvPr/>
        </p:nvSpPr>
        <p:spPr>
          <a:xfrm>
            <a:off x="2167204" y="781709"/>
            <a:ext cx="20049592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Constrained Knowledge Gradient (cKG) -1 </a:t>
            </a:r>
          </a:p>
        </p:txBody>
      </p:sp>
      <p:sp>
        <p:nvSpPr>
          <p:cNvPr id="314" name="Equation"/>
          <p:cNvSpPr txBox="1"/>
          <p:nvPr/>
        </p:nvSpPr>
        <p:spPr>
          <a:xfrm>
            <a:off x="4074663" y="6823270"/>
            <a:ext cx="16234673" cy="17183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cKG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d>
                    <m:dPr>
                      <m:ctrl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limLow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e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cr m:val="script"/>
                            </m:rP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lim>
                      </m:limLow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e>
                          <m:r>
                            <m:rPr>
                              <m:nor/>
                            </m:rP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PF</m:t>
                          </m:r>
                        </m:e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e>
                          <m:r>
                            <m:rPr>
                              <m:nor/>
                            </m:rP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PF</m:t>
                          </m:r>
                        </m:e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</m:d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</m:oMath>
              </m:oMathPara>
            </a14:m>
            <a:endParaRPr sz="4400"/>
          </a:p>
        </p:txBody>
      </p:sp>
      <p:grpSp>
        <p:nvGrpSpPr>
          <p:cNvPr id="321" name="Group"/>
          <p:cNvGrpSpPr/>
          <p:nvPr/>
        </p:nvGrpSpPr>
        <p:grpSpPr>
          <a:xfrm>
            <a:off x="4691967" y="8867250"/>
            <a:ext cx="11764528" cy="2652925"/>
            <a:chOff x="0" y="0"/>
            <a:chExt cx="11764526" cy="2652923"/>
          </a:xfrm>
        </p:grpSpPr>
        <p:grpSp>
          <p:nvGrpSpPr>
            <p:cNvPr id="319" name="Group"/>
            <p:cNvGrpSpPr/>
            <p:nvPr/>
          </p:nvGrpSpPr>
          <p:grpSpPr>
            <a:xfrm>
              <a:off x="2629099" y="0"/>
              <a:ext cx="5507549" cy="629185"/>
              <a:chOff x="0" y="0"/>
              <a:chExt cx="5507547" cy="629184"/>
            </a:xfrm>
          </p:grpSpPr>
          <p:grpSp>
            <p:nvGrpSpPr>
              <p:cNvPr id="317" name="Group"/>
              <p:cNvGrpSpPr/>
              <p:nvPr/>
            </p:nvGrpSpPr>
            <p:grpSpPr>
              <a:xfrm>
                <a:off x="0" y="0"/>
                <a:ext cx="5507548" cy="629185"/>
                <a:chOff x="0" y="0"/>
                <a:chExt cx="5507547" cy="629183"/>
              </a:xfrm>
            </p:grpSpPr>
            <p:sp>
              <p:nvSpPr>
                <p:cNvPr id="315" name="Line"/>
                <p:cNvSpPr/>
                <p:nvPr/>
              </p:nvSpPr>
              <p:spPr>
                <a:xfrm>
                  <a:off x="0" y="582571"/>
                  <a:ext cx="5507548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16" name="Line"/>
                <p:cNvSpPr/>
                <p:nvPr/>
              </p:nvSpPr>
              <p:spPr>
                <a:xfrm flipV="1">
                  <a:off x="5454957" y="0"/>
                  <a:ext cx="1" cy="629184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318" name="Line"/>
              <p:cNvSpPr/>
              <p:nvPr/>
            </p:nvSpPr>
            <p:spPr>
              <a:xfrm flipV="1">
                <a:off x="42037" y="-1"/>
                <a:ext cx="1" cy="6291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20" name="The maximum of the new penalized posterior mean after getting updated with"/>
            <p:cNvSpPr txBox="1"/>
            <p:nvPr/>
          </p:nvSpPr>
          <p:spPr>
            <a:xfrm>
              <a:off x="0" y="791284"/>
              <a:ext cx="11764527" cy="186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The maximum of the new penalized posterior mean after getting updated with </a:t>
              </a:r>
              <a14:m>
                <m:oMath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oMath>
              </a14:m>
              <a:r>
                <a:t> </a:t>
              </a: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6351608" y="4134216"/>
            <a:ext cx="16234674" cy="2705212"/>
            <a:chOff x="29837" y="459529"/>
            <a:chExt cx="16234672" cy="2705211"/>
          </a:xfrm>
        </p:grpSpPr>
        <p:grpSp>
          <p:nvGrpSpPr>
            <p:cNvPr id="326" name="Group"/>
            <p:cNvGrpSpPr/>
            <p:nvPr/>
          </p:nvGrpSpPr>
          <p:grpSpPr>
            <a:xfrm flipH="1" rot="10800000">
              <a:off x="4617841" y="2535556"/>
              <a:ext cx="4941076" cy="629185"/>
              <a:chOff x="0" y="0"/>
              <a:chExt cx="4941074" cy="629184"/>
            </a:xfrm>
          </p:grpSpPr>
          <p:grpSp>
            <p:nvGrpSpPr>
              <p:cNvPr id="324" name="Group"/>
              <p:cNvGrpSpPr/>
              <p:nvPr/>
            </p:nvGrpSpPr>
            <p:grpSpPr>
              <a:xfrm>
                <a:off x="-1" y="0"/>
                <a:ext cx="4941076" cy="629185"/>
                <a:chOff x="0" y="0"/>
                <a:chExt cx="4941074" cy="629183"/>
              </a:xfrm>
            </p:grpSpPr>
            <p:sp>
              <p:nvSpPr>
                <p:cNvPr id="322" name="Line"/>
                <p:cNvSpPr/>
                <p:nvPr/>
              </p:nvSpPr>
              <p:spPr>
                <a:xfrm>
                  <a:off x="0" y="582571"/>
                  <a:ext cx="4941075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23" name="Line"/>
                <p:cNvSpPr/>
                <p:nvPr/>
              </p:nvSpPr>
              <p:spPr>
                <a:xfrm flipV="1">
                  <a:off x="4893893" y="0"/>
                  <a:ext cx="1" cy="629184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325" name="Line"/>
              <p:cNvSpPr/>
              <p:nvPr/>
            </p:nvSpPr>
            <p:spPr>
              <a:xfrm flipV="1">
                <a:off x="37714" y="0"/>
                <a:ext cx="1" cy="6291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27" name="The penalized posterior mean at timestep n+1 is evaluated at the point that maximizes the penalized posterior at timestep n…"/>
            <p:cNvSpPr txBox="1"/>
            <p:nvPr/>
          </p:nvSpPr>
          <p:spPr>
            <a:xfrm>
              <a:off x="29837" y="459529"/>
              <a:ext cx="16234673" cy="186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The penalized posterior mean at timestep n+1 is evaluated at the point that maximizes the penalized posterior at timestep n </a:t>
              </a:r>
            </a:p>
            <a:p>
              <a:pPr/>
              <a:r>
                <a:t>n</a:t>
              </a:r>
            </a:p>
            <a:p>
              <a:pPr/>
              <a:r>
                <a:t>n.</a:t>
              </a:r>
            </a:p>
          </p:txBody>
        </p:sp>
      </p:grpSp>
      <p:sp>
        <p:nvSpPr>
          <p:cNvPr id="329" name="Slide Number"/>
          <p:cNvSpPr txBox="1"/>
          <p:nvPr>
            <p:ph type="sldNum" sz="quarter" idx="2"/>
          </p:nvPr>
        </p:nvSpPr>
        <p:spPr>
          <a:xfrm>
            <a:off x="12006707" y="12700000"/>
            <a:ext cx="37058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1" grpId="1"/>
      <p:bldP build="whole" bldLvl="1" animBg="1" rev="0" advAuto="0" spid="328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gular Acquisition Functions"/>
          <p:cNvSpPr txBox="1"/>
          <p:nvPr/>
        </p:nvSpPr>
        <p:spPr>
          <a:xfrm>
            <a:off x="456036" y="633115"/>
            <a:ext cx="11677513" cy="2996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Regular Acquisition Functions</a:t>
            </a:r>
          </a:p>
        </p:txBody>
      </p:sp>
      <p:sp>
        <p:nvSpPr>
          <p:cNvPr id="179" name="Knowledge Gradient"/>
          <p:cNvSpPr txBox="1"/>
          <p:nvPr/>
        </p:nvSpPr>
        <p:spPr>
          <a:xfrm>
            <a:off x="12123374" y="781709"/>
            <a:ext cx="11677513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Knowledge Gradient</a:t>
            </a:r>
          </a:p>
        </p:txBody>
      </p:sp>
      <p:sp>
        <p:nvSpPr>
          <p:cNvPr id="180" name="Aim to find the maximum in a single step…"/>
          <p:cNvSpPr txBox="1"/>
          <p:nvPr/>
        </p:nvSpPr>
        <p:spPr>
          <a:xfrm>
            <a:off x="1284692" y="4684556"/>
            <a:ext cx="10020200" cy="7133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46100" indent="-546100">
              <a:buSzPct val="150000"/>
              <a:buChar char="•"/>
            </a:pPr>
            <a:r>
              <a:t>Aim to find the maximum in a single step</a:t>
            </a:r>
          </a:p>
          <a:p>
            <a:pPr marL="546100" indent="-546100">
              <a:buSzPct val="150000"/>
              <a:buChar char="•"/>
            </a:pPr>
            <a:r>
              <a:t>Do not capture the value of the information gained from sampling a solution</a:t>
            </a:r>
          </a:p>
          <a:p>
            <a:pPr marL="546100" indent="-546100">
              <a:buSzPct val="150000"/>
              <a:buChar char="•"/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Where is the maximum of our function?</a:t>
            </a:r>
          </a:p>
        </p:txBody>
      </p:sp>
      <p:sp>
        <p:nvSpPr>
          <p:cNvPr id="181" name="Sampling at a point provides some information to later time steps…"/>
          <p:cNvSpPr txBox="1"/>
          <p:nvPr/>
        </p:nvSpPr>
        <p:spPr>
          <a:xfrm>
            <a:off x="12952031" y="4582908"/>
            <a:ext cx="10020199" cy="894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46100" indent="-546100">
              <a:buSzPct val="150000"/>
              <a:buChar char="•"/>
            </a:pPr>
            <a:r>
              <a:t>Sampling at a point provides some information to later time steps</a:t>
            </a:r>
          </a:p>
          <a:p>
            <a:pPr marL="546100" indent="-546100">
              <a:buSzPct val="150000"/>
              <a:buChar char="•"/>
            </a:pPr>
            <a:r>
              <a:t>Simulates a one step lookahead from our sampling point</a:t>
            </a:r>
          </a:p>
          <a:p>
            <a:pPr marL="546100" indent="-546100">
              <a:buSzPct val="150000"/>
              <a:buChar char="•"/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If I sample next at point x what’s the expected increase in my best predicted value after updating the GP?</a:t>
            </a:r>
          </a:p>
          <a:p>
            <a:pPr marL="546100" indent="-546100">
              <a:buSzPct val="150000"/>
              <a:buChar char="•"/>
            </a:pP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2064491" y="12700000"/>
            <a:ext cx="25501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onstrained Knowledge Gradient (cKG) - 2"/>
          <p:cNvSpPr txBox="1"/>
          <p:nvPr/>
        </p:nvSpPr>
        <p:spPr>
          <a:xfrm>
            <a:off x="2066391" y="781709"/>
            <a:ext cx="20251218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Constrained Knowledge Gradient (cKG) - 2</a:t>
            </a:r>
          </a:p>
        </p:txBody>
      </p:sp>
      <p:sp>
        <p:nvSpPr>
          <p:cNvPr id="332" name="Equation"/>
          <p:cNvSpPr txBox="1"/>
          <p:nvPr/>
        </p:nvSpPr>
        <p:spPr>
          <a:xfrm>
            <a:off x="1259491" y="9326193"/>
            <a:ext cx="21865018" cy="15621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cKG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sub>
                  </m:sSub>
                  <m:d>
                    <m:d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limLow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e>
                              <m:r>
                                <a:rPr xmlns:a="http://schemas.openxmlformats.org/drawingml/2006/main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cr m:val="script"/>
                            </m:rP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lim>
                      </m:limLow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limUpp>
                            <m:e>
                              <m:r>
                                <a:rPr xmlns:a="http://schemas.openxmlformats.org/drawingml/2006/main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lim>
                              <m:r>
                                <a:rPr xmlns:a="http://schemas.openxmlformats.org/drawingml/2006/main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PF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PF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</m:d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</m:oMath>
              </m:oMathPara>
            </a14:m>
            <a:endParaRPr sz="4000"/>
          </a:p>
        </p:txBody>
      </p:sp>
      <p:sp>
        <p:nvSpPr>
          <p:cNvPr id="333" name="Recall the reparametrization trick"/>
          <p:cNvSpPr txBox="1"/>
          <p:nvPr/>
        </p:nvSpPr>
        <p:spPr>
          <a:xfrm>
            <a:off x="6497574" y="2868215"/>
            <a:ext cx="11388853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pc="-59" sz="60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Recall the reparametrization trick</a:t>
            </a:r>
          </a:p>
        </p:txBody>
      </p:sp>
      <p:sp>
        <p:nvSpPr>
          <p:cNvPr id="334" name="Equation"/>
          <p:cNvSpPr txBox="1"/>
          <p:nvPr/>
        </p:nvSpPr>
        <p:spPr>
          <a:xfrm>
            <a:off x="1691497" y="4851030"/>
            <a:ext cx="9531758" cy="69638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lim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m:rPr>
                      <m:scr m:val="script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0,1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400"/>
          </a:p>
        </p:txBody>
      </p:sp>
      <p:sp>
        <p:nvSpPr>
          <p:cNvPr id="335" name="Equation"/>
          <p:cNvSpPr txBox="1"/>
          <p:nvPr/>
        </p:nvSpPr>
        <p:spPr>
          <a:xfrm>
            <a:off x="13047135" y="4889713"/>
            <a:ext cx="9427223" cy="6190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lim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m:rPr>
                      <m:scr m:val="script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400"/>
          </a:p>
        </p:txBody>
      </p:sp>
      <p:sp>
        <p:nvSpPr>
          <p:cNvPr id="336" name="Equation"/>
          <p:cNvSpPr txBox="1"/>
          <p:nvPr/>
        </p:nvSpPr>
        <p:spPr>
          <a:xfrm>
            <a:off x="6867550" y="6383020"/>
            <a:ext cx="10648900" cy="9499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m:rPr>
                          <m:sty m:val="p"/>
                        </m:r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PF</m:t>
                      </m:r>
                    </m:e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s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m:rPr>
                          <m:scr m:val="script"/>
                        </m:r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</m:oMath>
              </m:oMathPara>
            </a14:m>
            <a:endParaRPr sz="4400"/>
          </a:p>
        </p:txBody>
      </p:sp>
      <p:grpSp>
        <p:nvGrpSpPr>
          <p:cNvPr id="342" name="Group"/>
          <p:cNvGrpSpPr/>
          <p:nvPr/>
        </p:nvGrpSpPr>
        <p:grpSpPr>
          <a:xfrm>
            <a:off x="1589775" y="10509301"/>
            <a:ext cx="13002111" cy="2663439"/>
            <a:chOff x="0" y="0"/>
            <a:chExt cx="13002109" cy="2663438"/>
          </a:xfrm>
        </p:grpSpPr>
        <p:grpSp>
          <p:nvGrpSpPr>
            <p:cNvPr id="339" name="Group"/>
            <p:cNvGrpSpPr/>
            <p:nvPr/>
          </p:nvGrpSpPr>
          <p:grpSpPr>
            <a:xfrm>
              <a:off x="-1" y="721156"/>
              <a:ext cx="13002111" cy="1942283"/>
              <a:chOff x="0" y="0"/>
              <a:chExt cx="13002109" cy="1942281"/>
            </a:xfrm>
          </p:grpSpPr>
          <p:sp>
            <p:nvSpPr>
              <p:cNvPr id="337" name="Posterior mean at timestep n+1 determined by"/>
              <p:cNvSpPr txBox="1"/>
              <p:nvPr/>
            </p:nvSpPr>
            <p:spPr>
              <a:xfrm>
                <a:off x="0" y="-1"/>
                <a:ext cx="8487072" cy="822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/>
                </a:pPr>
                <a:r>
                  <a:t>Posterior mean at timestep n+1 determined by </a:t>
                </a:r>
                <a14:m>
                  <m:oMath>
                    <m:sSub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</a:p>
            </p:txBody>
          </p:sp>
          <p:sp>
            <p:nvSpPr>
              <p:cNvPr id="338" name="Probabilty of feasability at timestep n+1 determined by"/>
              <p:cNvSpPr txBox="1"/>
              <p:nvPr/>
            </p:nvSpPr>
            <p:spPr>
              <a:xfrm>
                <a:off x="3017440" y="1165028"/>
                <a:ext cx="9984670" cy="777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/>
                </a:pPr>
                <a:r>
                  <a:t>Probabilty of feasability at timestep n+1 determined by </a:t>
                </a:r>
                <a14:m>
                  <m:oMath>
                    <m:sSub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</a:p>
            </p:txBody>
          </p:sp>
        </p:grpSp>
        <p:sp>
          <p:nvSpPr>
            <p:cNvPr id="340" name="Line"/>
            <p:cNvSpPr/>
            <p:nvPr/>
          </p:nvSpPr>
          <p:spPr>
            <a:xfrm flipH="1">
              <a:off x="5115398" y="228451"/>
              <a:ext cx="1187340" cy="4553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1" name="Line"/>
            <p:cNvSpPr/>
            <p:nvPr/>
          </p:nvSpPr>
          <p:spPr>
            <a:xfrm>
              <a:off x="10955824" y="0"/>
              <a:ext cx="1" cy="19021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3396096" y="7351058"/>
            <a:ext cx="14135552" cy="2075761"/>
            <a:chOff x="0" y="0"/>
            <a:chExt cx="14135551" cy="2075760"/>
          </a:xfrm>
        </p:grpSpPr>
        <p:grpSp>
          <p:nvGrpSpPr>
            <p:cNvPr id="347" name="Group"/>
            <p:cNvGrpSpPr/>
            <p:nvPr/>
          </p:nvGrpSpPr>
          <p:grpSpPr>
            <a:xfrm flipH="1" rot="10800000">
              <a:off x="1838295" y="1673547"/>
              <a:ext cx="9515441" cy="402214"/>
              <a:chOff x="0" y="0"/>
              <a:chExt cx="9515440" cy="402213"/>
            </a:xfrm>
          </p:grpSpPr>
          <p:grpSp>
            <p:nvGrpSpPr>
              <p:cNvPr id="345" name="Group"/>
              <p:cNvGrpSpPr/>
              <p:nvPr/>
            </p:nvGrpSpPr>
            <p:grpSpPr>
              <a:xfrm>
                <a:off x="-1" y="0"/>
                <a:ext cx="9515441" cy="402214"/>
                <a:chOff x="0" y="0"/>
                <a:chExt cx="9515440" cy="402213"/>
              </a:xfrm>
            </p:grpSpPr>
            <p:sp>
              <p:nvSpPr>
                <p:cNvPr id="343" name="Line"/>
                <p:cNvSpPr/>
                <p:nvPr/>
              </p:nvSpPr>
              <p:spPr>
                <a:xfrm>
                  <a:off x="0" y="372415"/>
                  <a:ext cx="9515440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44" name="Line"/>
                <p:cNvSpPr/>
                <p:nvPr/>
              </p:nvSpPr>
              <p:spPr>
                <a:xfrm flipV="1">
                  <a:off x="9424578" y="0"/>
                  <a:ext cx="1" cy="402214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346" name="Line"/>
              <p:cNvSpPr/>
              <p:nvPr/>
            </p:nvSpPr>
            <p:spPr>
              <a:xfrm flipV="1">
                <a:off x="72629" y="0"/>
                <a:ext cx="1" cy="40221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48" name="The maximum of the penalized posterior mean after getting updated with"/>
            <p:cNvSpPr txBox="1"/>
            <p:nvPr/>
          </p:nvSpPr>
          <p:spPr>
            <a:xfrm>
              <a:off x="0" y="0"/>
              <a:ext cx="14135552" cy="186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The maximum of the penalized posterior mean after getting updated with </a:t>
              </a:r>
              <a14:m>
                <m:oMath>
                  <m:sSup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oMath>
              </a14:m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15014353" y="10617298"/>
            <a:ext cx="9531758" cy="2561285"/>
            <a:chOff x="0" y="0"/>
            <a:chExt cx="9531756" cy="2561283"/>
          </a:xfrm>
        </p:grpSpPr>
        <p:grpSp>
          <p:nvGrpSpPr>
            <p:cNvPr id="352" name="Group"/>
            <p:cNvGrpSpPr/>
            <p:nvPr/>
          </p:nvGrpSpPr>
          <p:grpSpPr>
            <a:xfrm>
              <a:off x="229258" y="0"/>
              <a:ext cx="4953479" cy="341861"/>
              <a:chOff x="0" y="0"/>
              <a:chExt cx="4953477" cy="341860"/>
            </a:xfrm>
          </p:grpSpPr>
          <p:sp>
            <p:nvSpPr>
              <p:cNvPr id="350" name="Line"/>
              <p:cNvSpPr/>
              <p:nvPr/>
            </p:nvSpPr>
            <p:spPr>
              <a:xfrm flipV="1">
                <a:off x="0" y="316533"/>
                <a:ext cx="4953478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1" name="Line"/>
              <p:cNvSpPr/>
              <p:nvPr/>
            </p:nvSpPr>
            <p:spPr>
              <a:xfrm flipV="1">
                <a:off x="4906178" y="0"/>
                <a:ext cx="1" cy="34186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53" name="Line"/>
            <p:cNvSpPr/>
            <p:nvPr/>
          </p:nvSpPr>
          <p:spPr>
            <a:xfrm flipV="1">
              <a:off x="253650" y="0"/>
              <a:ext cx="1" cy="3418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4" name="The penalized posterior mean at timestep n+1 is evaluated at the point that maximizes the penalized posterior at timestep n. Determined by…"/>
            <p:cNvSpPr txBox="1"/>
            <p:nvPr/>
          </p:nvSpPr>
          <p:spPr>
            <a:xfrm>
              <a:off x="0" y="699644"/>
              <a:ext cx="9531757" cy="186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The penalized posterior mean at timestep n+1 is evaluated at the point that maximizes the penalized posterior at timestep n. Determined by </a:t>
              </a:r>
              <a14:m>
                <m:oMath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</m:oMath>
              </a14:m>
            </a:p>
            <a:p>
              <a:pPr>
                <a:defRPr sz="3000"/>
              </a:pPr>
              <a:r>
                <a:t>n</a:t>
              </a:r>
            </a:p>
            <a:p>
              <a:pPr>
                <a:defRPr sz="3000"/>
              </a:pPr>
              <a:r>
                <a:t>n.</a:t>
              </a:r>
            </a:p>
          </p:txBody>
        </p:sp>
      </p:grpSp>
      <p:sp>
        <p:nvSpPr>
          <p:cNvPr id="356" name="Slide Number"/>
          <p:cNvSpPr txBox="1"/>
          <p:nvPr>
            <p:ph type="sldNum" sz="quarter" idx="2"/>
          </p:nvPr>
        </p:nvSpPr>
        <p:spPr>
          <a:xfrm>
            <a:off x="11978639" y="12700000"/>
            <a:ext cx="42672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2" grpId="2"/>
      <p:bldP build="whole" bldLvl="1" animBg="1" rev="0" advAuto="0" spid="355" grpId="3"/>
      <p:bldP build="whole" bldLvl="1" animBg="1" rev="0" advAuto="0" spid="34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How to Compute ???"/>
          <p:cNvSpPr txBox="1"/>
          <p:nvPr/>
        </p:nvSpPr>
        <p:spPr>
          <a:xfrm>
            <a:off x="7344384" y="781709"/>
            <a:ext cx="9695232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How to Compute ???</a:t>
            </a:r>
          </a:p>
        </p:txBody>
      </p:sp>
      <p:sp>
        <p:nvSpPr>
          <p:cNvPr id="359" name="Equation"/>
          <p:cNvSpPr txBox="1"/>
          <p:nvPr/>
        </p:nvSpPr>
        <p:spPr>
          <a:xfrm>
            <a:off x="1482588" y="3500195"/>
            <a:ext cx="21418824" cy="15621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cKG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sub>
                  </m:sSub>
                  <m:d>
                    <m:d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limLow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e>
                              <m:r>
                                <a:rPr xmlns:a="http://schemas.openxmlformats.org/drawingml/2006/main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cr m:val="script"/>
                            </m:rP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lim>
                      </m:limLow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limUpp>
                            <m:e>
                              <m:r>
                                <a:rPr xmlns:a="http://schemas.openxmlformats.org/drawingml/2006/main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lim>
                              <m:r>
                                <a:rPr xmlns:a="http://schemas.openxmlformats.org/drawingml/2006/main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PF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PF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</m:d>
                </m:oMath>
              </m:oMathPara>
            </a14:m>
            <a:endParaRPr sz="4000"/>
          </a:p>
        </p:txBody>
      </p:sp>
      <p:grpSp>
        <p:nvGrpSpPr>
          <p:cNvPr id="364" name="Group"/>
          <p:cNvGrpSpPr/>
          <p:nvPr/>
        </p:nvGrpSpPr>
        <p:grpSpPr>
          <a:xfrm>
            <a:off x="3065053" y="7938014"/>
            <a:ext cx="18253893" cy="4661924"/>
            <a:chOff x="0" y="0"/>
            <a:chExt cx="18253892" cy="4661922"/>
          </a:xfrm>
        </p:grpSpPr>
        <p:sp>
          <p:nvSpPr>
            <p:cNvPr id="360" name="Line"/>
            <p:cNvSpPr/>
            <p:nvPr/>
          </p:nvSpPr>
          <p:spPr>
            <a:xfrm flipV="1">
              <a:off x="1296307" y="480427"/>
              <a:ext cx="10592664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1" name="Line"/>
            <p:cNvSpPr/>
            <p:nvPr/>
          </p:nvSpPr>
          <p:spPr>
            <a:xfrm flipV="1">
              <a:off x="11873375" y="0"/>
              <a:ext cx="1" cy="51886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2" name="Line"/>
            <p:cNvSpPr/>
            <p:nvPr/>
          </p:nvSpPr>
          <p:spPr>
            <a:xfrm flipV="1">
              <a:off x="1341393" y="0"/>
              <a:ext cx="1" cy="51886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3" name="Since   is fixed, we can compute this using the high value linear envelope method Pearce et al. [2020]…"/>
            <p:cNvSpPr txBox="1"/>
            <p:nvPr/>
          </p:nvSpPr>
          <p:spPr>
            <a:xfrm>
              <a:off x="0" y="703826"/>
              <a:ext cx="18253893" cy="3958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/>
              </a:pPr>
              <a:r>
                <a:t>Since </a:t>
              </a:r>
              <a14:m>
                <m:oMath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</m:oMath>
              </a14:m>
              <a:r>
                <a:t> is fixed, we can compute this using the </a:t>
              </a:r>
              <a:r>
                <a:rPr>
                  <a:latin typeface="Canela Text Bold"/>
                  <a:ea typeface="Canela Text Bold"/>
                  <a:cs typeface="Canela Text Bold"/>
                  <a:sym typeface="Canela Text Bold"/>
                </a:rPr>
                <a:t>high value linear envelope method Pearce et al. [2020]</a:t>
              </a:r>
              <a:endParaRPr>
                <a:latin typeface="Canela Text Bold"/>
                <a:ea typeface="Canela Text Bold"/>
                <a:cs typeface="Canela Text Bold"/>
                <a:sym typeface="Canela Text Bold"/>
              </a:endParaRPr>
            </a:p>
            <a:p>
              <a:pPr marL="372340" indent="-372340">
                <a:buSzPct val="150000"/>
                <a:buChar char="•"/>
                <a:defRPr sz="3000"/>
              </a:pPr>
              <a:r>
                <a:rPr>
                  <a:latin typeface="Canela Text Bold"/>
                  <a:ea typeface="Canela Text Bold"/>
                  <a:cs typeface="Canela Text Bold"/>
                  <a:sym typeface="Canela Text Bold"/>
                </a:rPr>
                <a:t> </a:t>
              </a:r>
              <a:r>
                <a:t>Generate a discrete set </a:t>
              </a:r>
              <a14:m>
                <m:oMath>
                  <m:sSub>
                    <m:e>
                      <m:r>
                        <m:rPr>
                          <m:scr m:val="script"/>
                        </m:rP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a14:m>
              <a:r>
                <a:t> using the high value estimates</a:t>
              </a:r>
            </a:p>
            <a:p>
              <a:pPr marL="372340" indent="-372340">
                <a:buSzPct val="150000"/>
                <a:buChar char="•"/>
                <a:defRPr sz="3000"/>
              </a:pPr>
              <a:r>
                <a:t>Obtain a piecewise linear function for </a:t>
              </a:r>
              <a14:m>
                <m:oMath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cr m:val="script"/>
                        </m:rP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sSubSup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p>
                    <m:e>
                      <m:r>
                        <m:rPr>
                          <m:nor/>
                        </m:rP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PF</m:t>
                      </m:r>
                    </m:e>
                    <m:sup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</a:p>
            <a:p>
              <a:pPr marL="372340" indent="-372340">
                <a:buSzPct val="150000"/>
                <a:buChar char="•"/>
                <a:defRPr sz="3000"/>
              </a:pPr>
              <a:r>
                <a:t>Integrate w.r.t  </a:t>
              </a:r>
              <a14:m>
                <m:oMath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</m:oMath>
              </a14:m>
              <a:r>
                <a:t> to obtain </a:t>
              </a:r>
              <a14:m>
                <m:oMath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sub>
                  </m:sSub>
                  <m:d>
                    <m:dPr>
                      <m:ctrlP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limLow>
                        <m:e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e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cr m:val="script"/>
                            </m:rP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lim>
                      </m:limLow>
                      <m:d>
                        <m:dPr>
                          <m:ctrlP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{"/>
                          <m:endChr m:val="}"/>
                        </m:dPr>
                        <m:e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e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bSup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e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limUpp>
                                <m:e>
                                  <m:r>
                                    <a:rPr xmlns:a="http://schemas.openxmlformats.org/drawingml/2006/main" sz="2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lim>
                                  <m:r>
                                    <a:rPr xmlns:a="http://schemas.openxmlformats.org/drawingml/2006/main" sz="2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˜</m:t>
                                  </m:r>
                                </m:lim>
                              </m:limUpp>
                            </m:e>
                            <m:sub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e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e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PF</m:t>
                              </m:r>
                            </m:e>
                            <m:sup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e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e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xmlns:a="http://schemas.openxmlformats.org/drawingml/2006/main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e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e>
                  </m:d>
                </m:oMath>
              </a14:m>
              <a:endParaRPr sz="2300"/>
            </a:p>
          </p:txBody>
        </p:sp>
      </p:grpSp>
      <p:grpSp>
        <p:nvGrpSpPr>
          <p:cNvPr id="368" name="Group"/>
          <p:cNvGrpSpPr/>
          <p:nvPr/>
        </p:nvGrpSpPr>
        <p:grpSpPr>
          <a:xfrm>
            <a:off x="496999" y="5124292"/>
            <a:ext cx="23390002" cy="2751727"/>
            <a:chOff x="0" y="0"/>
            <a:chExt cx="23390001" cy="2751725"/>
          </a:xfrm>
        </p:grpSpPr>
        <p:sp>
          <p:nvSpPr>
            <p:cNvPr id="365" name="Equation"/>
            <p:cNvSpPr txBox="1"/>
            <p:nvPr/>
          </p:nvSpPr>
          <p:spPr>
            <a:xfrm>
              <a:off x="0" y="1189625"/>
              <a:ext cx="23390002" cy="156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lnSpc>
                  <a:spcPct val="100000"/>
                </a:lnSpc>
                <a:spcBef>
                  <a:spcPts val="0"/>
                </a:spcBef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cKG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sSub>
                          <m:e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b>
                          <m:e>
                            <m:r>
                              <m:rPr>
                                <m:sty m:val="p"/>
                                <m:scr m:val="double-struck"/>
                              </m:rP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sSub>
                              <m:e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limLow>
                              <m:e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e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cr m:val="script"/>
                                  </m:rP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lim>
                            </m:limLow>
                            <m:d>
                              <m:dPr>
                                <m:ctrlP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begChr m:val="{"/>
                                <m:endChr m:val="}"/>
                              </m:dPr>
                              <m:e>
                                <m:d>
                                  <m:dPr>
                                    <m:ctrlP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  <m:begChr m:val="["/>
                                    <m:endChr m:val="]"/>
                                  </m:dPr>
                                  <m:e>
                                    <m:sSubSup>
                                      <m:e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  <m:sub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  <m:sup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p>
                                    </m:sSubSup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e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e>
                                        <m:limUpp>
                                          <m:e>
                                            <m:r>
                                              <a:rPr xmlns:a="http://schemas.openxmlformats.org/drawingml/2006/main" sz="4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lim>
                                            <m:r>
                                              <a:rPr xmlns:a="http://schemas.openxmlformats.org/drawingml/2006/main" sz="4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˜</m:t>
                                            </m:r>
                                          </m:lim>
                                        </m:limUpp>
                                      </m:e>
                                      <m:sub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e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e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e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xmlns:a="http://schemas.openxmlformats.org/drawingml/2006/main" sz="4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PF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e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4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sub>
                                </m:sSub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Sup>
                              <m:e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  <m:sup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b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e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sub>
                            </m:sSub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e>
                              <m:sup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e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sub>
                              <m:sup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b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e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e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e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e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m:oMathPara>
              </a14:m>
              <a:endParaRPr sz="4000"/>
            </a:p>
          </p:txBody>
        </p:sp>
        <p:sp>
          <p:nvSpPr>
            <p:cNvPr id="366" name="Line"/>
            <p:cNvSpPr/>
            <p:nvPr/>
          </p:nvSpPr>
          <p:spPr>
            <a:xfrm>
              <a:off x="11695000" y="0"/>
              <a:ext cx="1" cy="112762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7" name="Condition(fix) on"/>
            <p:cNvSpPr txBox="1"/>
            <p:nvPr/>
          </p:nvSpPr>
          <p:spPr>
            <a:xfrm>
              <a:off x="11984785" y="175187"/>
              <a:ext cx="3701979" cy="777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/>
              </a:pPr>
              <a:r>
                <a:t>Condition(fix) on </a:t>
              </a:r>
              <a14:m>
                <m:oMath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</m:oMath>
              </a14:m>
              <a:r>
                <a:t> </a:t>
              </a:r>
            </a:p>
          </p:txBody>
        </p:sp>
      </p:grpSp>
      <p:grpSp>
        <p:nvGrpSpPr>
          <p:cNvPr id="371" name="Group"/>
          <p:cNvGrpSpPr/>
          <p:nvPr/>
        </p:nvGrpSpPr>
        <p:grpSpPr>
          <a:xfrm>
            <a:off x="2957840" y="9292557"/>
            <a:ext cx="18583426" cy="4208149"/>
            <a:chOff x="0" y="0"/>
            <a:chExt cx="18583424" cy="4208147"/>
          </a:xfrm>
        </p:grpSpPr>
        <p:pic>
          <p:nvPicPr>
            <p:cNvPr id="369" name="frame_04.jpg" descr="frame_0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274438" y="42277"/>
              <a:ext cx="10308987" cy="4123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frame_04.jpg" descr="frame_04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416296" cy="4208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8" name="Group"/>
          <p:cNvGrpSpPr/>
          <p:nvPr/>
        </p:nvGrpSpPr>
        <p:grpSpPr>
          <a:xfrm>
            <a:off x="3818107" y="7938014"/>
            <a:ext cx="19866232" cy="3882324"/>
            <a:chOff x="0" y="0"/>
            <a:chExt cx="19866230" cy="3882323"/>
          </a:xfrm>
        </p:grpSpPr>
        <p:grpSp>
          <p:nvGrpSpPr>
            <p:cNvPr id="376" name="Group"/>
            <p:cNvGrpSpPr/>
            <p:nvPr/>
          </p:nvGrpSpPr>
          <p:grpSpPr>
            <a:xfrm>
              <a:off x="0" y="-1"/>
              <a:ext cx="19866231" cy="316199"/>
              <a:chOff x="0" y="0"/>
              <a:chExt cx="19866230" cy="316197"/>
            </a:xfrm>
          </p:grpSpPr>
          <p:grpSp>
            <p:nvGrpSpPr>
              <p:cNvPr id="374" name="Group"/>
              <p:cNvGrpSpPr/>
              <p:nvPr/>
            </p:nvGrpSpPr>
            <p:grpSpPr>
              <a:xfrm>
                <a:off x="0" y="0"/>
                <a:ext cx="19866231" cy="316198"/>
                <a:chOff x="0" y="0"/>
                <a:chExt cx="19866230" cy="316197"/>
              </a:xfrm>
            </p:grpSpPr>
            <p:sp>
              <p:nvSpPr>
                <p:cNvPr id="372" name="Line"/>
                <p:cNvSpPr/>
                <p:nvPr/>
              </p:nvSpPr>
              <p:spPr>
                <a:xfrm>
                  <a:off x="0" y="292771"/>
                  <a:ext cx="1986623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3" name="Line"/>
                <p:cNvSpPr/>
                <p:nvPr/>
              </p:nvSpPr>
              <p:spPr>
                <a:xfrm flipV="1">
                  <a:off x="19676532" y="0"/>
                  <a:ext cx="1" cy="316198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375" name="Line"/>
              <p:cNvSpPr/>
              <p:nvPr/>
            </p:nvSpPr>
            <p:spPr>
              <a:xfrm flipV="1">
                <a:off x="151634" y="0"/>
                <a:ext cx="1" cy="316198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77" name="Text"/>
            <p:cNvSpPr txBox="1"/>
            <p:nvPr/>
          </p:nvSpPr>
          <p:spPr>
            <a:xfrm>
              <a:off x="4950155" y="779598"/>
              <a:ext cx="7556874" cy="31027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000"/>
              </a:pPr>
              <a14:m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KG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sSubSup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  <m:sup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t>      </a:t>
              </a:r>
            </a:p>
            <a:p>
              <a:pPr>
                <a:defRPr sz="3200"/>
              </a:pPr>
              <a14:m>
                <m:oMathPara>
                  <m:oMathParaPr>
                    <m:jc m:val="left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cKG</m:t>
                    </m:r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e>
                            <m:r>
                              <a:rPr xmlns:a="http://schemas.openxmlformats.org/drawingml/2006/main" sz="3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xmlns:a="http://schemas.openxmlformats.org/drawingml/2006/main" sz="3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den>
                    </m:f>
                    <m:limUpp>
                      <m:e>
                        <m:limLow>
                          <m:e>
                            <m:r>
                              <a:rPr xmlns:a="http://schemas.openxmlformats.org/drawingml/2006/main" sz="3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xmlns:a="http://schemas.openxmlformats.org/drawingml/2006/main" sz="3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3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xmlns:a="http://schemas.openxmlformats.org/drawingml/2006/main" sz="3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e>
                      <m:lim>
                        <m:sSub>
                          <m:e>
                            <m:r>
                              <a:rPr xmlns:a="http://schemas.openxmlformats.org/drawingml/2006/main" sz="3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xmlns:a="http://schemas.openxmlformats.org/drawingml/2006/main" sz="3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lim>
                    </m:limUpp>
                    <m:sSub>
                      <m:e>
                        <m:r>
                          <m:rPr>
                            <m:sty m:val="p"/>
                          </m:rP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KG</m:t>
                        </m:r>
                      </m:e>
                      <m:sub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e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e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bSup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m:oMathPara>
              </a14:m>
            </a:p>
          </p:txBody>
        </p:sp>
      </p:grpSp>
      <p:sp>
        <p:nvSpPr>
          <p:cNvPr id="379" name="Slide Number"/>
          <p:cNvSpPr txBox="1"/>
          <p:nvPr>
            <p:ph type="sldNum" sz="quarter" idx="2"/>
          </p:nvPr>
        </p:nvSpPr>
        <p:spPr>
          <a:xfrm>
            <a:off x="12013819" y="12700000"/>
            <a:ext cx="35636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4" grpId="2"/>
      <p:bldP build="whole" bldLvl="1" animBg="1" rev="0" advAuto="0" spid="371" grpId="3"/>
      <p:bldP build="whole" bldLvl="1" animBg="1" rev="0" advAuto="0" spid="368" grpId="1"/>
      <p:bldP build="whole" bldLvl="1" animBg="1" rev="0" advAuto="0" spid="364" grpId="4"/>
      <p:bldP build="whole" bldLvl="1" animBg="1" rev="0" advAuto="0" spid="371" grpId="5"/>
      <p:bldP build="whole" bldLvl="1" animBg="1" rev="0" advAuto="0" spid="378" grpId="6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seudocode"/>
          <p:cNvSpPr txBox="1"/>
          <p:nvPr/>
        </p:nvSpPr>
        <p:spPr>
          <a:xfrm>
            <a:off x="9241688" y="781709"/>
            <a:ext cx="5900624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Pseudocode</a:t>
            </a:r>
          </a:p>
        </p:txBody>
      </p:sp>
      <p:pic>
        <p:nvPicPr>
          <p:cNvPr id="382" name="Screenshot 2025-10-14 at 22.19.05.png" descr="Screenshot 2025-10-14 at 22.1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7320" y="2951215"/>
            <a:ext cx="21675492" cy="9775591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lide Number"/>
          <p:cNvSpPr txBox="1"/>
          <p:nvPr>
            <p:ph type="sldNum" sz="quarter" idx="2"/>
          </p:nvPr>
        </p:nvSpPr>
        <p:spPr>
          <a:xfrm>
            <a:off x="11994133" y="12700000"/>
            <a:ext cx="39573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erformance in Deterministic Setting"/>
          <p:cNvSpPr txBox="1"/>
          <p:nvPr/>
        </p:nvSpPr>
        <p:spPr>
          <a:xfrm>
            <a:off x="3373754" y="1002284"/>
            <a:ext cx="17636491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Performance in Deterministic Setting</a:t>
            </a:r>
          </a:p>
        </p:txBody>
      </p:sp>
      <p:grpSp>
        <p:nvGrpSpPr>
          <p:cNvPr id="388" name="Group"/>
          <p:cNvGrpSpPr/>
          <p:nvPr/>
        </p:nvGrpSpPr>
        <p:grpSpPr>
          <a:xfrm>
            <a:off x="1472728" y="3833284"/>
            <a:ext cx="21041977" cy="7238714"/>
            <a:chOff x="0" y="0"/>
            <a:chExt cx="21041976" cy="7238713"/>
          </a:xfrm>
        </p:grpSpPr>
        <p:pic>
          <p:nvPicPr>
            <p:cNvPr id="386" name="Picture 4" descr="Picture 4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849" t="0" r="0" b="0"/>
            <a:stretch>
              <a:fillRect/>
            </a:stretch>
          </p:blipFill>
          <p:spPr>
            <a:xfrm>
              <a:off x="0" y="0"/>
              <a:ext cx="21041977" cy="5034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7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5695" y="6411641"/>
              <a:ext cx="12461975" cy="827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9" name="Slide Number"/>
          <p:cNvSpPr txBox="1"/>
          <p:nvPr>
            <p:ph type="sldNum" sz="quarter" idx="2"/>
          </p:nvPr>
        </p:nvSpPr>
        <p:spPr>
          <a:xfrm>
            <a:off x="11987783" y="12700000"/>
            <a:ext cx="40843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erformance Under Noise"/>
          <p:cNvSpPr txBox="1"/>
          <p:nvPr/>
        </p:nvSpPr>
        <p:spPr>
          <a:xfrm>
            <a:off x="6071692" y="1002284"/>
            <a:ext cx="12240616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Performance Under Noise</a:t>
            </a:r>
          </a:p>
        </p:txBody>
      </p:sp>
      <p:grpSp>
        <p:nvGrpSpPr>
          <p:cNvPr id="394" name="Group"/>
          <p:cNvGrpSpPr/>
          <p:nvPr/>
        </p:nvGrpSpPr>
        <p:grpSpPr>
          <a:xfrm>
            <a:off x="1983610" y="3316287"/>
            <a:ext cx="18710096" cy="9454869"/>
            <a:chOff x="0" y="0"/>
            <a:chExt cx="18710095" cy="9454867"/>
          </a:xfrm>
        </p:grpSpPr>
        <p:pic>
          <p:nvPicPr>
            <p:cNvPr id="392" name="Content Placeholder 4" descr="Content Placeholder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8542797"/>
              <a:ext cx="13742690" cy="9120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3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61297" y="0"/>
              <a:ext cx="16548799" cy="7832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5" name="Slide Number"/>
          <p:cNvSpPr txBox="1"/>
          <p:nvPr>
            <p:ph type="sldNum" sz="quarter" idx="2"/>
          </p:nvPr>
        </p:nvSpPr>
        <p:spPr>
          <a:xfrm>
            <a:off x="11990578" y="12700000"/>
            <a:ext cx="40284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Noise Sensitivity Analysis"/>
          <p:cNvSpPr txBox="1"/>
          <p:nvPr/>
        </p:nvSpPr>
        <p:spPr>
          <a:xfrm>
            <a:off x="6279185" y="1002284"/>
            <a:ext cx="11825631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Noise Sensitivity Analysis</a:t>
            </a:r>
          </a:p>
        </p:txBody>
      </p:sp>
      <p:pic>
        <p:nvPicPr>
          <p:cNvPr id="398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367" y="4039753"/>
            <a:ext cx="22727266" cy="5636494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lide Number"/>
          <p:cNvSpPr txBox="1"/>
          <p:nvPr>
            <p:ph type="sldNum" sz="quarter" idx="2"/>
          </p:nvPr>
        </p:nvSpPr>
        <p:spPr>
          <a:xfrm>
            <a:off x="11989942" y="12700000"/>
            <a:ext cx="40411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Neural Network Tuning on MNIST (TensorFlow)"/>
          <p:cNvSpPr txBox="1"/>
          <p:nvPr/>
        </p:nvSpPr>
        <p:spPr>
          <a:xfrm>
            <a:off x="1444704" y="1372057"/>
            <a:ext cx="21494593" cy="299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Neural Network Tuning on MNIST (TensorFlow)</a:t>
            </a:r>
          </a:p>
        </p:txBody>
      </p:sp>
      <p:sp>
        <p:nvSpPr>
          <p:cNvPr id="402" name="1 ms latency constraint…"/>
          <p:cNvSpPr txBox="1"/>
          <p:nvPr/>
        </p:nvSpPr>
        <p:spPr>
          <a:xfrm>
            <a:off x="9013433" y="4801285"/>
            <a:ext cx="6357134" cy="4113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59228" indent="-359228">
              <a:buSzPct val="100000"/>
              <a:buFont typeface="Arial"/>
              <a:buChar char="•"/>
            </a:pPr>
          </a:p>
          <a:p>
            <a:pPr marL="359228" indent="-359228">
              <a:buSzPct val="100000"/>
              <a:buFont typeface="Arial"/>
              <a:buChar char="•"/>
            </a:pPr>
            <a:r>
              <a:t>1 ms latency constraint </a:t>
            </a:r>
          </a:p>
          <a:p>
            <a:pPr marL="359228" indent="-359228">
              <a:buSzPct val="100000"/>
              <a:buFont typeface="Arial"/>
              <a:buChar char="•"/>
            </a:pPr>
            <a:r>
              <a:t>9D design space </a:t>
            </a:r>
          </a:p>
          <a:p>
            <a:pPr marL="359228" indent="-359228">
              <a:buSzPct val="100000"/>
              <a:buFont typeface="Arial"/>
              <a:buChar char="•"/>
            </a:pPr>
            <a:r>
              <a:t>Layer size 8–4096</a:t>
            </a:r>
          </a:p>
        </p:txBody>
      </p:sp>
      <p:sp>
        <p:nvSpPr>
          <p:cNvPr id="403" name="Slide Number"/>
          <p:cNvSpPr txBox="1"/>
          <p:nvPr>
            <p:ph type="sldNum" sz="quarter" idx="2"/>
          </p:nvPr>
        </p:nvSpPr>
        <p:spPr>
          <a:xfrm>
            <a:off x="11987148" y="12700000"/>
            <a:ext cx="40970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uning Results"/>
          <p:cNvSpPr txBox="1"/>
          <p:nvPr/>
        </p:nvSpPr>
        <p:spPr>
          <a:xfrm>
            <a:off x="8574938" y="1180084"/>
            <a:ext cx="7234124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Tuning Results</a:t>
            </a:r>
          </a:p>
        </p:txBody>
      </p:sp>
      <p:pic>
        <p:nvPicPr>
          <p:cNvPr id="406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396" y="3962399"/>
            <a:ext cx="22479208" cy="8154055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lide Number"/>
          <p:cNvSpPr txBox="1"/>
          <p:nvPr>
            <p:ph type="sldNum" sz="quarter" idx="2"/>
          </p:nvPr>
        </p:nvSpPr>
        <p:spPr>
          <a:xfrm>
            <a:off x="11999087" y="12700000"/>
            <a:ext cx="38582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Effect of Final NEI/cEI Correction"/>
          <p:cNvSpPr txBox="1"/>
          <p:nvPr/>
        </p:nvSpPr>
        <p:spPr>
          <a:xfrm>
            <a:off x="4196790" y="1180084"/>
            <a:ext cx="15990419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Effect of Final NEI/cEI Correction</a:t>
            </a:r>
          </a:p>
        </p:txBody>
      </p:sp>
      <p:pic>
        <p:nvPicPr>
          <p:cNvPr id="410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0054" y="3002115"/>
            <a:ext cx="15083892" cy="942042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lide Number"/>
          <p:cNvSpPr txBox="1"/>
          <p:nvPr>
            <p:ph type="sldNum" sz="quarter" idx="2"/>
          </p:nvPr>
        </p:nvSpPr>
        <p:spPr>
          <a:xfrm>
            <a:off x="11988672" y="12700000"/>
            <a:ext cx="40665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mpact of Penalty Parameter M -1"/>
          <p:cNvSpPr txBox="1"/>
          <p:nvPr/>
        </p:nvSpPr>
        <p:spPr>
          <a:xfrm>
            <a:off x="4507229" y="1180084"/>
            <a:ext cx="15369541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Impact of Penalty Parameter M -1</a:t>
            </a:r>
          </a:p>
        </p:txBody>
      </p:sp>
      <p:pic>
        <p:nvPicPr>
          <p:cNvPr id="414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0359" y="3404998"/>
            <a:ext cx="18623282" cy="9236269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lide Number"/>
          <p:cNvSpPr txBox="1"/>
          <p:nvPr>
            <p:ph type="sldNum" sz="quarter" idx="2"/>
          </p:nvPr>
        </p:nvSpPr>
        <p:spPr>
          <a:xfrm>
            <a:off x="11985752" y="12700000"/>
            <a:ext cx="41249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"/>
          <p:cNvGrpSpPr/>
          <p:nvPr/>
        </p:nvGrpSpPr>
        <p:grpSpPr>
          <a:xfrm>
            <a:off x="3562964" y="3909813"/>
            <a:ext cx="7861667" cy="2582826"/>
            <a:chOff x="0" y="0"/>
            <a:chExt cx="7861666" cy="2582825"/>
          </a:xfrm>
        </p:grpSpPr>
        <p:grpSp>
          <p:nvGrpSpPr>
            <p:cNvPr id="188" name="Group"/>
            <p:cNvGrpSpPr/>
            <p:nvPr/>
          </p:nvGrpSpPr>
          <p:grpSpPr>
            <a:xfrm rot="10800000">
              <a:off x="3682981" y="2213570"/>
              <a:ext cx="495704" cy="369256"/>
              <a:chOff x="0" y="0"/>
              <a:chExt cx="495702" cy="369255"/>
            </a:xfrm>
          </p:grpSpPr>
          <p:grpSp>
            <p:nvGrpSpPr>
              <p:cNvPr id="186" name="Group"/>
              <p:cNvGrpSpPr/>
              <p:nvPr/>
            </p:nvGrpSpPr>
            <p:grpSpPr>
              <a:xfrm>
                <a:off x="0" y="0"/>
                <a:ext cx="495703" cy="369256"/>
                <a:chOff x="0" y="0"/>
                <a:chExt cx="495702" cy="369255"/>
              </a:xfrm>
            </p:grpSpPr>
            <p:sp>
              <p:nvSpPr>
                <p:cNvPr id="184" name="Line"/>
                <p:cNvSpPr/>
                <p:nvPr/>
              </p:nvSpPr>
              <p:spPr>
                <a:xfrm>
                  <a:off x="0" y="341899"/>
                  <a:ext cx="495703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85" name="Line"/>
                <p:cNvSpPr/>
                <p:nvPr/>
              </p:nvSpPr>
              <p:spPr>
                <a:xfrm flipV="1">
                  <a:off x="490969" y="0"/>
                  <a:ext cx="1" cy="369256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187" name="Line"/>
              <p:cNvSpPr/>
              <p:nvPr/>
            </p:nvSpPr>
            <p:spPr>
              <a:xfrm flipV="1">
                <a:off x="3783" y="0"/>
                <a:ext cx="1" cy="369256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89" name="According to our GP we may have many realizations of"/>
            <p:cNvSpPr txBox="1"/>
            <p:nvPr/>
          </p:nvSpPr>
          <p:spPr>
            <a:xfrm>
              <a:off x="0" y="0"/>
              <a:ext cx="7861667" cy="1847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According to our GP we may have many realizations of </a:t>
              </a:r>
              <a14:m>
                <m:oMath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oMath>
              </a14:m>
            </a:p>
          </p:txBody>
        </p:sp>
      </p:grpSp>
      <p:pic>
        <p:nvPicPr>
          <p:cNvPr id="191" name="gp_sausage.gif" descr="gp_sausag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3381" y="2122714"/>
            <a:ext cx="6898447" cy="431152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Formal Definition"/>
          <p:cNvSpPr txBox="1"/>
          <p:nvPr/>
        </p:nvSpPr>
        <p:spPr>
          <a:xfrm>
            <a:off x="7910321" y="781709"/>
            <a:ext cx="8563357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Formal Definition</a:t>
            </a:r>
          </a:p>
        </p:txBody>
      </p:sp>
      <p:sp>
        <p:nvSpPr>
          <p:cNvPr id="193" name="Equation"/>
          <p:cNvSpPr txBox="1"/>
          <p:nvPr/>
        </p:nvSpPr>
        <p:spPr>
          <a:xfrm>
            <a:off x="4932916" y="6355623"/>
            <a:ext cx="14518168" cy="19526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KG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d>
                    <m:d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limLow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cr m:val="script"/>
                            </m:r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lim>
                      </m:limLow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limLow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cr m:val="script"/>
                            </m:r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lim>
                      </m:limLow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</m:d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</m:oMath>
              </m:oMathPara>
            </a14:m>
            <a:endParaRPr sz="5000"/>
          </a:p>
        </p:txBody>
      </p:sp>
      <p:grpSp>
        <p:nvGrpSpPr>
          <p:cNvPr id="200" name="Group"/>
          <p:cNvGrpSpPr/>
          <p:nvPr/>
        </p:nvGrpSpPr>
        <p:grpSpPr>
          <a:xfrm>
            <a:off x="12984893" y="8819856"/>
            <a:ext cx="9011515" cy="1500008"/>
            <a:chOff x="0" y="0"/>
            <a:chExt cx="9011513" cy="1500006"/>
          </a:xfrm>
        </p:grpSpPr>
        <p:sp>
          <p:nvSpPr>
            <p:cNvPr id="194" name="Lets hypothise that we sample at x"/>
            <p:cNvSpPr txBox="1"/>
            <p:nvPr/>
          </p:nvSpPr>
          <p:spPr>
            <a:xfrm>
              <a:off x="0" y="565794"/>
              <a:ext cx="9011514" cy="934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Lets hypothise that we sample at x </a:t>
              </a:r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3091441" y="-1"/>
              <a:ext cx="2828633" cy="369257"/>
              <a:chOff x="0" y="0"/>
              <a:chExt cx="2828631" cy="369255"/>
            </a:xfrm>
          </p:grpSpPr>
          <p:grpSp>
            <p:nvGrpSpPr>
              <p:cNvPr id="197" name="Group"/>
              <p:cNvGrpSpPr/>
              <p:nvPr/>
            </p:nvGrpSpPr>
            <p:grpSpPr>
              <a:xfrm>
                <a:off x="0" y="0"/>
                <a:ext cx="2828632" cy="369256"/>
                <a:chOff x="0" y="0"/>
                <a:chExt cx="2828631" cy="369255"/>
              </a:xfrm>
            </p:grpSpPr>
            <p:sp>
              <p:nvSpPr>
                <p:cNvPr id="195" name="Line"/>
                <p:cNvSpPr/>
                <p:nvPr/>
              </p:nvSpPr>
              <p:spPr>
                <a:xfrm>
                  <a:off x="0" y="341899"/>
                  <a:ext cx="2828632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6" name="Line"/>
                <p:cNvSpPr/>
                <p:nvPr/>
              </p:nvSpPr>
              <p:spPr>
                <a:xfrm flipV="1">
                  <a:off x="2801622" y="0"/>
                  <a:ext cx="1" cy="369256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198" name="Line"/>
              <p:cNvSpPr/>
              <p:nvPr/>
            </p:nvSpPr>
            <p:spPr>
              <a:xfrm flipV="1">
                <a:off x="21590" y="0"/>
                <a:ext cx="1" cy="369256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07" name="Group"/>
          <p:cNvGrpSpPr/>
          <p:nvPr/>
        </p:nvGrpSpPr>
        <p:grpSpPr>
          <a:xfrm>
            <a:off x="1813528" y="8559192"/>
            <a:ext cx="17220157" cy="1556948"/>
            <a:chOff x="0" y="0"/>
            <a:chExt cx="17220156" cy="1556946"/>
          </a:xfrm>
        </p:grpSpPr>
        <p:grpSp>
          <p:nvGrpSpPr>
            <p:cNvPr id="205" name="Group"/>
            <p:cNvGrpSpPr/>
            <p:nvPr/>
          </p:nvGrpSpPr>
          <p:grpSpPr>
            <a:xfrm>
              <a:off x="6608742" y="-1"/>
              <a:ext cx="2828633" cy="369257"/>
              <a:chOff x="0" y="0"/>
              <a:chExt cx="2828631" cy="369255"/>
            </a:xfrm>
          </p:grpSpPr>
          <p:grpSp>
            <p:nvGrpSpPr>
              <p:cNvPr id="203" name="Group"/>
              <p:cNvGrpSpPr/>
              <p:nvPr/>
            </p:nvGrpSpPr>
            <p:grpSpPr>
              <a:xfrm>
                <a:off x="0" y="0"/>
                <a:ext cx="2828632" cy="369256"/>
                <a:chOff x="0" y="0"/>
                <a:chExt cx="2828631" cy="369255"/>
              </a:xfrm>
            </p:grpSpPr>
            <p:sp>
              <p:nvSpPr>
                <p:cNvPr id="201" name="Line"/>
                <p:cNvSpPr/>
                <p:nvPr/>
              </p:nvSpPr>
              <p:spPr>
                <a:xfrm>
                  <a:off x="0" y="341899"/>
                  <a:ext cx="2828632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2" name="Line"/>
                <p:cNvSpPr/>
                <p:nvPr/>
              </p:nvSpPr>
              <p:spPr>
                <a:xfrm flipV="1">
                  <a:off x="2801622" y="0"/>
                  <a:ext cx="1" cy="369256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204" name="Line"/>
              <p:cNvSpPr/>
              <p:nvPr/>
            </p:nvSpPr>
            <p:spPr>
              <a:xfrm flipV="1">
                <a:off x="21590" y="0"/>
                <a:ext cx="1" cy="369256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206" name="The maximum of the new posterior after getting updated with"/>
            <p:cNvSpPr txBox="1"/>
            <p:nvPr/>
          </p:nvSpPr>
          <p:spPr>
            <a:xfrm>
              <a:off x="0" y="464388"/>
              <a:ext cx="17220157" cy="10925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The maximum of the new posterior after getting updated with </a:t>
              </a:r>
              <a14:m>
                <m:oMath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oMath>
              </a14:m>
              <a:r>
                <a:t> </a:t>
              </a:r>
            </a:p>
          </p:txBody>
        </p:sp>
      </p:grpSp>
      <p:grpSp>
        <p:nvGrpSpPr>
          <p:cNvPr id="214" name="Group"/>
          <p:cNvGrpSpPr/>
          <p:nvPr/>
        </p:nvGrpSpPr>
        <p:grpSpPr>
          <a:xfrm>
            <a:off x="9041841" y="5270935"/>
            <a:ext cx="6423274" cy="1270001"/>
            <a:chOff x="0" y="467105"/>
            <a:chExt cx="6423272" cy="1270000"/>
          </a:xfrm>
        </p:grpSpPr>
        <p:grpSp>
          <p:nvGrpSpPr>
            <p:cNvPr id="212" name="Group"/>
            <p:cNvGrpSpPr/>
            <p:nvPr/>
          </p:nvGrpSpPr>
          <p:grpSpPr>
            <a:xfrm flipH="1" rot="10800000">
              <a:off x="3594640" y="1304788"/>
              <a:ext cx="2828633" cy="369256"/>
              <a:chOff x="0" y="0"/>
              <a:chExt cx="2828631" cy="369255"/>
            </a:xfrm>
          </p:grpSpPr>
          <p:grpSp>
            <p:nvGrpSpPr>
              <p:cNvPr id="210" name="Group"/>
              <p:cNvGrpSpPr/>
              <p:nvPr/>
            </p:nvGrpSpPr>
            <p:grpSpPr>
              <a:xfrm>
                <a:off x="0" y="0"/>
                <a:ext cx="2828632" cy="369256"/>
                <a:chOff x="0" y="0"/>
                <a:chExt cx="2828631" cy="369255"/>
              </a:xfrm>
            </p:grpSpPr>
            <p:sp>
              <p:nvSpPr>
                <p:cNvPr id="208" name="Line"/>
                <p:cNvSpPr/>
                <p:nvPr/>
              </p:nvSpPr>
              <p:spPr>
                <a:xfrm>
                  <a:off x="0" y="341899"/>
                  <a:ext cx="2828632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9" name="Line"/>
                <p:cNvSpPr/>
                <p:nvPr/>
              </p:nvSpPr>
              <p:spPr>
                <a:xfrm flipV="1">
                  <a:off x="2801622" y="0"/>
                  <a:ext cx="1" cy="369256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211" name="Line"/>
              <p:cNvSpPr/>
              <p:nvPr/>
            </p:nvSpPr>
            <p:spPr>
              <a:xfrm flipV="1">
                <a:off x="21590" y="0"/>
                <a:ext cx="1" cy="369256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213" name="The maximum of the old posterior"/>
            <p:cNvSpPr/>
            <p:nvPr/>
          </p:nvSpPr>
          <p:spPr>
            <a:xfrm>
              <a:off x="0" y="46710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The maximum of the old posterior</a:t>
              </a:r>
            </a:p>
          </p:txBody>
        </p:sp>
      </p:grp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12058141" y="12700000"/>
            <a:ext cx="26771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5"/>
      <p:bldP build="whole" bldLvl="1" animBg="1" rev="0" advAuto="0" spid="190" grpId="2"/>
      <p:bldP build="whole" bldLvl="1" animBg="1" rev="0" advAuto="0" spid="200" grpId="1"/>
      <p:bldP build="whole" bldLvl="1" animBg="1" rev="0" advAuto="0" spid="190" grpId="6"/>
      <p:bldP build="whole" bldLvl="1" animBg="1" rev="0" advAuto="0" spid="200" grpId="4"/>
      <p:bldP build="whole" bldLvl="1" animBg="1" rev="0" advAuto="0" spid="207" grpId="7"/>
      <p:bldP build="whole" bldLvl="1" animBg="1" rev="0" advAuto="0" spid="214" grpId="8"/>
      <p:bldP build="whole" bldLvl="1" animBg="1" rev="0" advAuto="0" spid="191" grpId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Impact of Penalty Parameter M - 2"/>
          <p:cNvSpPr txBox="1"/>
          <p:nvPr/>
        </p:nvSpPr>
        <p:spPr>
          <a:xfrm>
            <a:off x="4322673" y="800935"/>
            <a:ext cx="15738654" cy="1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Impact of Penalty Parameter M - 2</a:t>
            </a:r>
          </a:p>
        </p:txBody>
      </p:sp>
      <p:sp>
        <p:nvSpPr>
          <p:cNvPr id="418" name="M is very negative…"/>
          <p:cNvSpPr txBox="1"/>
          <p:nvPr/>
        </p:nvSpPr>
        <p:spPr>
          <a:xfrm>
            <a:off x="1606285" y="3547911"/>
            <a:ext cx="10238692" cy="4258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M is very negative</a:t>
            </a:r>
          </a:p>
          <a:p>
            <a:pPr marL="546100" indent="-546100">
              <a:buSzPct val="150000"/>
              <a:buChar char="•"/>
              <a:defRPr sz="3500"/>
            </a:pPr>
            <a:r>
              <a:t>Strong penalty for infeasible points</a:t>
            </a:r>
          </a:p>
          <a:p>
            <a:pPr marL="546100" indent="-546100">
              <a:buSzPct val="150000"/>
              <a:buChar char="•"/>
              <a:defRPr sz="3500"/>
            </a:pPr>
            <a:r>
              <a:t>cKG becomes overly conservative, avoids boundary regions</a:t>
            </a:r>
          </a:p>
          <a:p>
            <a:pPr marL="546100" indent="-546100">
              <a:buSzPct val="150000"/>
              <a:buChar char="•"/>
              <a:defRPr sz="3500"/>
            </a:pPr>
            <a:r>
              <a:t>Fails to explore areas near constraint limits</a:t>
            </a:r>
          </a:p>
        </p:txBody>
      </p:sp>
      <p:sp>
        <p:nvSpPr>
          <p:cNvPr id="419" name="M is too large…"/>
          <p:cNvSpPr txBox="1"/>
          <p:nvPr/>
        </p:nvSpPr>
        <p:spPr>
          <a:xfrm>
            <a:off x="12539023" y="3547911"/>
            <a:ext cx="10238692" cy="4258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M is too large</a:t>
            </a:r>
          </a:p>
          <a:p>
            <a:pPr marL="546100" indent="-546100">
              <a:buSzPct val="150000"/>
              <a:buChar char="•"/>
              <a:defRPr sz="3500"/>
            </a:pPr>
            <a:r>
              <a:t>Infeasible points treated as good as optimal ones</a:t>
            </a:r>
          </a:p>
          <a:p>
            <a:pPr marL="546100" indent="-546100">
              <a:buSzPct val="150000"/>
              <a:buChar char="•"/>
              <a:defRPr sz="3500"/>
            </a:pPr>
            <a:r>
              <a:t>cKG ignores constraints completely</a:t>
            </a:r>
          </a:p>
          <a:p>
            <a:pPr marL="546100" indent="-546100">
              <a:buSzPct val="150000"/>
              <a:buChar char="•"/>
              <a:defRPr sz="3500"/>
            </a:pPr>
            <a:r>
              <a:t>Recommends only infeasible solutions</a:t>
            </a:r>
          </a:p>
        </p:txBody>
      </p:sp>
      <p:sp>
        <p:nvSpPr>
          <p:cNvPr id="420" name="Adaptive M…"/>
          <p:cNvSpPr txBox="1"/>
          <p:nvPr/>
        </p:nvSpPr>
        <p:spPr>
          <a:xfrm>
            <a:off x="7594910" y="8306937"/>
            <a:ext cx="10238691" cy="4584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Adaptive M</a:t>
            </a:r>
          </a:p>
          <a:p>
            <a:pPr>
              <a:defRPr sz="3500">
                <a:latin typeface="Canela Text Bold"/>
                <a:ea typeface="Canela Text Bold"/>
                <a:cs typeface="Canela Text Bold"/>
                <a:sym typeface="Canela Text Bold"/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lim>
                  </m:limLow>
                  <m:sSub>
                    <m:e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marL="546100" indent="-546100">
              <a:buSzPct val="150000"/>
              <a:buChar char="•"/>
              <a:defRPr sz="3500"/>
            </a:pPr>
            <a:r>
              <a:t>Always prefers feasible over infeasiblecKG ignores constraints completely</a:t>
            </a:r>
          </a:p>
          <a:p>
            <a:pPr marL="546100" indent="-546100">
              <a:buSzPct val="150000"/>
              <a:buChar char="•"/>
              <a:defRPr sz="3500"/>
            </a:pPr>
            <a:r>
              <a:t>Still explores near constraint boundary</a:t>
            </a:r>
          </a:p>
        </p:txBody>
      </p:sp>
      <p:sp>
        <p:nvSpPr>
          <p:cNvPr id="421" name="Slide Number"/>
          <p:cNvSpPr txBox="1"/>
          <p:nvPr>
            <p:ph type="sldNum" sz="quarter" idx="2"/>
          </p:nvPr>
        </p:nvSpPr>
        <p:spPr>
          <a:xfrm>
            <a:off x="11971654" y="12700000"/>
            <a:ext cx="44069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onclusion &amp; Overview"/>
          <p:cNvSpPr txBox="1"/>
          <p:nvPr>
            <p:ph type="title"/>
          </p:nvPr>
        </p:nvSpPr>
        <p:spPr>
          <a:xfrm>
            <a:off x="1219200" y="395551"/>
            <a:ext cx="21945601" cy="1727201"/>
          </a:xfrm>
          <a:prstGeom prst="rect">
            <a:avLst/>
          </a:prstGeom>
        </p:spPr>
        <p:txBody>
          <a:bodyPr/>
          <a:lstStyle/>
          <a:p>
            <a:pPr/>
            <a:r>
              <a:t>Conclusion &amp; Overview</a:t>
            </a:r>
          </a:p>
        </p:txBody>
      </p:sp>
      <p:sp>
        <p:nvSpPr>
          <p:cNvPr id="424" name="cKG quantifies the expected value of information gained from sampling a new point, considering both the objective and constraint models.…"/>
          <p:cNvSpPr txBox="1"/>
          <p:nvPr>
            <p:ph type="body" idx="1"/>
          </p:nvPr>
        </p:nvSpPr>
        <p:spPr>
          <a:xfrm>
            <a:off x="1217711" y="2449211"/>
            <a:ext cx="18953895" cy="8483601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cKG quantifies the expected value of information gained from sampling a new point, considering both the objective and constraint models.</a:t>
            </a:r>
          </a:p>
          <a:p>
            <a:pPr>
              <a:defRPr sz="4000"/>
            </a:pPr>
            <a:r>
              <a:t>cKG can be efficiently computed by adapting the approach proposed in the work of Pearc eetal. [2020]</a:t>
            </a:r>
          </a:p>
          <a:p>
            <a:pPr>
              <a:defRPr sz="4000"/>
            </a:pPr>
            <a:r>
              <a:t>Proved that the algorithm will find the true optimum in the limit.</a:t>
            </a:r>
          </a:p>
          <a:p>
            <a:pPr>
              <a:defRPr sz="4000"/>
            </a:pPr>
            <a:r>
              <a:t>cKG consistently and significantly outperformed all benchmark algorithms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especially on noisy settings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80368" y="8605350"/>
            <a:ext cx="18583427" cy="4208149"/>
            <a:chOff x="0" y="0"/>
            <a:chExt cx="18583425" cy="4208147"/>
          </a:xfrm>
        </p:grpSpPr>
        <p:pic>
          <p:nvPicPr>
            <p:cNvPr id="425" name="frame_04.jpg" descr="frame_0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274439" y="42277"/>
              <a:ext cx="10308987" cy="4123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6" name="frame_04.jpg" descr="frame_04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416296" cy="4208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28" name="Screenshot 2025-10-14 at 23.11.08.png" descr="Screenshot 2025-10-14 at 23.11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34816" y="8749485"/>
            <a:ext cx="5600701" cy="450850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Slide Number"/>
          <p:cNvSpPr txBox="1"/>
          <p:nvPr>
            <p:ph type="sldNum" sz="quarter" idx="2"/>
          </p:nvPr>
        </p:nvSpPr>
        <p:spPr>
          <a:xfrm>
            <a:off x="12008103" y="12700000"/>
            <a:ext cx="36779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Monte Carlo Sampling - 1"/>
          <p:cNvSpPr txBox="1"/>
          <p:nvPr/>
        </p:nvSpPr>
        <p:spPr>
          <a:xfrm>
            <a:off x="6330391" y="1290111"/>
            <a:ext cx="11723218" cy="299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Monte Carlo Sampling - 1</a:t>
            </a:r>
          </a:p>
        </p:txBody>
      </p:sp>
      <p:sp>
        <p:nvSpPr>
          <p:cNvPr id="218" name="WuandFrazier2017"/>
          <p:cNvSpPr txBox="1"/>
          <p:nvPr/>
        </p:nvSpPr>
        <p:spPr>
          <a:xfrm>
            <a:off x="9825049" y="2860071"/>
            <a:ext cx="4733901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WuandFrazier2017</a:t>
            </a:r>
          </a:p>
        </p:txBody>
      </p:sp>
      <p:pic>
        <p:nvPicPr>
          <p:cNvPr id="219" name="frame_1.jpg" descr="frame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0" y="4303707"/>
            <a:ext cx="17272000" cy="863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lide Number"/>
          <p:cNvSpPr txBox="1"/>
          <p:nvPr>
            <p:ph type="sldNum" sz="quarter" idx="2"/>
          </p:nvPr>
        </p:nvSpPr>
        <p:spPr>
          <a:xfrm>
            <a:off x="12056491" y="12700000"/>
            <a:ext cx="27101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Monte Carlo Sampling - 2"/>
          <p:cNvSpPr txBox="1"/>
          <p:nvPr/>
        </p:nvSpPr>
        <p:spPr>
          <a:xfrm>
            <a:off x="6234912" y="1290111"/>
            <a:ext cx="11914176" cy="299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Monte Carlo Sampling - 2</a:t>
            </a:r>
          </a:p>
        </p:txBody>
      </p:sp>
      <p:sp>
        <p:nvSpPr>
          <p:cNvPr id="223" name="WuandFrazier2017"/>
          <p:cNvSpPr txBox="1"/>
          <p:nvPr/>
        </p:nvSpPr>
        <p:spPr>
          <a:xfrm>
            <a:off x="9825049" y="2860071"/>
            <a:ext cx="4733901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WuandFrazier2017</a:t>
            </a:r>
          </a:p>
        </p:txBody>
      </p:sp>
      <p:pic>
        <p:nvPicPr>
          <p:cNvPr id="224" name="frame_2.jpg" descr="frame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2350" y="4351008"/>
            <a:ext cx="17259300" cy="862965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12060301" y="12700000"/>
            <a:ext cx="26339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Monte Carlo Sampling - 3"/>
          <p:cNvSpPr txBox="1"/>
          <p:nvPr/>
        </p:nvSpPr>
        <p:spPr>
          <a:xfrm>
            <a:off x="6227445" y="1290111"/>
            <a:ext cx="11929111" cy="299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Monte Carlo Sampling - 3</a:t>
            </a:r>
          </a:p>
        </p:txBody>
      </p:sp>
      <p:sp>
        <p:nvSpPr>
          <p:cNvPr id="228" name="WuandFrazier2017"/>
          <p:cNvSpPr txBox="1"/>
          <p:nvPr/>
        </p:nvSpPr>
        <p:spPr>
          <a:xfrm>
            <a:off x="9831399" y="2836374"/>
            <a:ext cx="4733901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WuandFrazier2017</a:t>
            </a:r>
          </a:p>
        </p:txBody>
      </p:sp>
      <p:pic>
        <p:nvPicPr>
          <p:cNvPr id="229" name="frame_3.jpg" descr="frame_3.jpg"/>
          <p:cNvPicPr>
            <a:picLocks noChangeAspect="1"/>
          </p:cNvPicPr>
          <p:nvPr/>
        </p:nvPicPr>
        <p:blipFill>
          <a:blip r:embed="rId2">
            <a:extLst/>
          </a:blip>
          <a:srcRect l="0" t="36" r="0" b="36"/>
          <a:stretch>
            <a:fillRect/>
          </a:stretch>
        </p:blipFill>
        <p:spPr>
          <a:xfrm>
            <a:off x="3562350" y="4351008"/>
            <a:ext cx="17272000" cy="862965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lide Number"/>
          <p:cNvSpPr txBox="1"/>
          <p:nvPr>
            <p:ph type="sldNum" sz="quarter" idx="2"/>
          </p:nvPr>
        </p:nvSpPr>
        <p:spPr>
          <a:xfrm>
            <a:off x="12056237" y="12700000"/>
            <a:ext cx="27152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parameterization Tri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Reparameterization Trick</a:t>
            </a:r>
          </a:p>
        </p:txBody>
      </p:sp>
      <p:sp>
        <p:nvSpPr>
          <p:cNvPr id="233" name="Equation"/>
          <p:cNvSpPr txBox="1"/>
          <p:nvPr/>
        </p:nvSpPr>
        <p:spPr>
          <a:xfrm>
            <a:off x="5608011" y="5770155"/>
            <a:ext cx="13167978" cy="7913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limUp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lim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m:rPr>
                      <m:scr m:val="script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0,1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</m:oMath>
              </m:oMathPara>
            </a14:m>
            <a:endParaRPr sz="5000"/>
          </a:p>
        </p:txBody>
      </p:sp>
      <p:sp>
        <p:nvSpPr>
          <p:cNvPr id="234" name="Reparameterization expresses the new GP mean with the included   data point   using the old GP mean"/>
          <p:cNvSpPr txBox="1"/>
          <p:nvPr/>
        </p:nvSpPr>
        <p:spPr>
          <a:xfrm>
            <a:off x="2887576" y="3107575"/>
            <a:ext cx="18608848" cy="205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Reparameterization expresses the new GP mean with the included </a:t>
            </a:r>
            <a14:m>
              <m:oMath>
                <m:sSup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t> data point </a:t>
            </a:r>
            <a14:m>
              <m:oMath>
                <m:sSubSup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e>
                  <m:sub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  <m:sup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using the old GP mean </a:t>
            </a:r>
            <a14:m>
              <m:oMath>
                <m:sSubSup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e>
                  <m:sub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  <m:sup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bSup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</a:p>
        </p:txBody>
      </p:sp>
      <p:sp>
        <p:nvSpPr>
          <p:cNvPr id="235" name="Line"/>
          <p:cNvSpPr/>
          <p:nvPr/>
        </p:nvSpPr>
        <p:spPr>
          <a:xfrm flipH="1">
            <a:off x="7680167" y="6733881"/>
            <a:ext cx="4151568" cy="167265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6" name="Reparameterized covariance coefficient of x,"/>
          <p:cNvSpPr txBox="1"/>
          <p:nvPr/>
        </p:nvSpPr>
        <p:spPr>
          <a:xfrm>
            <a:off x="1204081" y="8851451"/>
            <a:ext cx="8648613" cy="2349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spcBef>
                <a:spcPts val="0"/>
              </a:spcBef>
              <a:defRPr sz="3000"/>
            </a:pPr>
            <a:r>
              <a:t>Reparameterized covariance coefficient of x, </a:t>
            </a:r>
            <a14:m>
              <m:oMath>
                <m:sSup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</a:p>
          <a:p>
            <a:pPr algn="ctr" defTabSz="2438400">
              <a:spcBef>
                <a:spcPts val="0"/>
              </a:spcBef>
              <a:defRPr sz="3000"/>
            </a:pPr>
            <a14:m>
              <m:oMathPara>
                <m:oMathParaPr>
                  <m:jc m:val="center"/>
                </m:oMathParaPr>
                <m:oMath>
                  <m:sSubSup>
                    <m:e>
                      <m:limUpp>
                        <m:e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lim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Sup>
                        <m:e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e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ad>
                        <m:radPr>
                          <m:ctrlP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sSubSup>
                            <m:e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bSup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e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e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e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sub>
                            <m:sup>
                              <m:r>
                                <a:rPr xmlns:a="http://schemas.openxmlformats.org/drawingml/2006/main"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den>
                  </m:f>
                </m:oMath>
              </m:oMathPara>
            </a14:m>
          </a:p>
        </p:txBody>
      </p:sp>
      <p:sp>
        <p:nvSpPr>
          <p:cNvPr id="237" name="Line"/>
          <p:cNvSpPr/>
          <p:nvPr/>
        </p:nvSpPr>
        <p:spPr>
          <a:xfrm>
            <a:off x="13546419" y="6733881"/>
            <a:ext cx="1283145" cy="1684393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8" name="Intoducess randomness to GP posterior sampling"/>
          <p:cNvSpPr txBox="1"/>
          <p:nvPr/>
        </p:nvSpPr>
        <p:spPr>
          <a:xfrm>
            <a:off x="11422442" y="8536724"/>
            <a:ext cx="8655559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spcBef>
                <a:spcPts val="0"/>
              </a:spcBef>
              <a:defRPr sz="3000"/>
            </a:lvl1pPr>
          </a:lstStyle>
          <a:p>
            <a:pPr/>
            <a:r>
              <a:t>Intoducess randomness to GP posterior sampling</a:t>
            </a:r>
          </a:p>
        </p:txBody>
      </p:sp>
      <p:sp>
        <p:nvSpPr>
          <p:cNvPr id="239" name="Notice the new posterior mean is a linear function of"/>
          <p:cNvSpPr txBox="1"/>
          <p:nvPr/>
        </p:nvSpPr>
        <p:spPr>
          <a:xfrm>
            <a:off x="10481033" y="9202352"/>
            <a:ext cx="10538377" cy="822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spcBef>
                <a:spcPts val="0"/>
              </a:spcBef>
              <a:defRPr sz="30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Notice the new posterior mean is a linear function of </a:t>
            </a:r>
            <a14:m>
              <m:oMath>
                <m:sSub>
                  <m:e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</m:sSub>
              </m:oMath>
            </a14:m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 </a:t>
            </a:r>
            <a:r>
              <a:t> 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12068174" y="12700000"/>
            <a:ext cx="24765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iscretization and Linear-Envelope - 1"/>
          <p:cNvSpPr txBox="1"/>
          <p:nvPr/>
        </p:nvSpPr>
        <p:spPr>
          <a:xfrm>
            <a:off x="3315614" y="1022417"/>
            <a:ext cx="17752772" cy="299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Discretization and Linear-Envelope - 1</a:t>
            </a:r>
          </a:p>
        </p:txBody>
      </p:sp>
      <p:sp>
        <p:nvSpPr>
          <p:cNvPr id="243" name="Scott et al 2011"/>
          <p:cNvSpPr txBox="1"/>
          <p:nvPr/>
        </p:nvSpPr>
        <p:spPr>
          <a:xfrm>
            <a:off x="10298633" y="2560140"/>
            <a:ext cx="3786734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Scott et al 2011</a:t>
            </a:r>
          </a:p>
        </p:txBody>
      </p:sp>
      <p:pic>
        <p:nvPicPr>
          <p:cNvPr id="244" name="frame_00.jpg" descr="frame_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9537" y="6377121"/>
            <a:ext cx="17244926" cy="689797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The domain X is discretized into a finite set"/>
          <p:cNvSpPr txBox="1"/>
          <p:nvPr/>
        </p:nvSpPr>
        <p:spPr>
          <a:xfrm>
            <a:off x="5122511" y="4314608"/>
            <a:ext cx="14138978" cy="2034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The domain X is discretized into a finite set </a:t>
            </a:r>
            <a14:m>
              <m:oMath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t> </a:t>
            </a:r>
            <a14:m>
              <m:oMath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12057761" y="12700000"/>
            <a:ext cx="26847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iscretization and Linear-Envelope - 2"/>
          <p:cNvSpPr txBox="1"/>
          <p:nvPr/>
        </p:nvSpPr>
        <p:spPr>
          <a:xfrm>
            <a:off x="3220136" y="1022417"/>
            <a:ext cx="17943729" cy="299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80000"/>
              </a:lnSpc>
              <a:spcBef>
                <a:spcPts val="0"/>
              </a:spcBef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Discretization and Linear-Envelope - 2</a:t>
            </a:r>
          </a:p>
        </p:txBody>
      </p:sp>
      <p:sp>
        <p:nvSpPr>
          <p:cNvPr id="249" name="Scott et al 2011"/>
          <p:cNvSpPr txBox="1"/>
          <p:nvPr/>
        </p:nvSpPr>
        <p:spPr>
          <a:xfrm>
            <a:off x="10298633" y="2560140"/>
            <a:ext cx="3786734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Scott et al 2011</a:t>
            </a:r>
          </a:p>
        </p:txBody>
      </p:sp>
      <p:pic>
        <p:nvPicPr>
          <p:cNvPr id="250" name="frame_01.jpg" descr="frame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9537" y="6377121"/>
            <a:ext cx="17244926" cy="689797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For each discrete point  , an updated posterior mean formulation is obtained using the reparameterization trick"/>
          <p:cNvSpPr txBox="1"/>
          <p:nvPr/>
        </p:nvSpPr>
        <p:spPr>
          <a:xfrm>
            <a:off x="2457481" y="4184725"/>
            <a:ext cx="19469037" cy="2720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For each discrete point </a:t>
            </a:r>
            <a14:m>
              <m:oMath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t>, an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updated posterior mean</a:t>
            </a:r>
            <a:r>
              <a:t> formulation is obtained using the reparameterization trick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xfrm>
            <a:off x="12056109" y="12700000"/>
            <a:ext cx="27178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